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1432" r:id="rId2"/>
    <p:sldId id="2224" r:id="rId3"/>
    <p:sldId id="2291" r:id="rId4"/>
    <p:sldId id="1439" r:id="rId5"/>
    <p:sldId id="1455" r:id="rId6"/>
    <p:sldId id="2264" r:id="rId7"/>
    <p:sldId id="2221" r:id="rId8"/>
    <p:sldId id="2155" r:id="rId9"/>
    <p:sldId id="2207" r:id="rId10"/>
    <p:sldId id="2157" r:id="rId11"/>
    <p:sldId id="2132" r:id="rId12"/>
    <p:sldId id="2131" r:id="rId13"/>
    <p:sldId id="2222" r:id="rId14"/>
    <p:sldId id="2218" r:id="rId15"/>
    <p:sldId id="1312" r:id="rId16"/>
    <p:sldId id="1434" r:id="rId17"/>
    <p:sldId id="2134" r:id="rId18"/>
    <p:sldId id="2154" r:id="rId19"/>
    <p:sldId id="2271" r:id="rId20"/>
    <p:sldId id="1442" r:id="rId21"/>
    <p:sldId id="2156" r:id="rId22"/>
    <p:sldId id="1285" r:id="rId23"/>
    <p:sldId id="2198" r:id="rId24"/>
    <p:sldId id="2199" r:id="rId25"/>
    <p:sldId id="2294" r:id="rId26"/>
    <p:sldId id="2214" r:id="rId27"/>
    <p:sldId id="2130" r:id="rId28"/>
    <p:sldId id="2293" r:id="rId29"/>
    <p:sldId id="277" r:id="rId30"/>
    <p:sldId id="2220" r:id="rId31"/>
    <p:sldId id="1452" r:id="rId32"/>
    <p:sldId id="2223" r:id="rId33"/>
    <p:sldId id="2158" r:id="rId34"/>
    <p:sldId id="2295" r:id="rId35"/>
    <p:sldId id="2208" r:id="rId36"/>
    <p:sldId id="1444" r:id="rId37"/>
    <p:sldId id="1445" r:id="rId38"/>
    <p:sldId id="2292" r:id="rId39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pyo Lee" initials="JL" lastIdx="1" clrIdx="0">
    <p:extLst>
      <p:ext uri="{19B8F6BF-5375-455C-9EA6-DF929625EA0E}">
        <p15:presenceInfo xmlns:p15="http://schemas.microsoft.com/office/powerpoint/2012/main" userId="a3d4a43c7e5635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CF6"/>
    <a:srgbClr val="0811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8" autoAdjust="0"/>
    <p:restoredTop sz="94660"/>
  </p:normalViewPr>
  <p:slideViewPr>
    <p:cSldViewPr snapToGrid="0">
      <p:cViewPr varScale="1">
        <p:scale>
          <a:sx n="65" d="100"/>
          <a:sy n="65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4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2C77A-DDC4-4EEB-BF9D-E56240ED62D8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45000"/>
            <a:ext cx="5559425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C7164-6B40-4BE7-997E-B70AE4FA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0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C7164-6B40-4BE7-997E-B70AE4FAE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2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C7164-6B40-4BE7-997E-B70AE4FAE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74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C7164-6B40-4BE7-997E-B70AE4FAE7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2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C7164-6B40-4BE7-997E-B70AE4FAE7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32EB-F255-4508-951E-F28271F7B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C0D10-8F13-4F7B-AEC2-C93B81BEE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13E4F-37D3-4445-AD2E-D37BD546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7A760-FD62-406B-8755-786EE6D7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2C4AC-0FF0-4D85-88E1-0FA62754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9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0E0A-8EB2-443A-8EBE-1AC561AA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75A6-4643-48CC-874E-371D669E0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DA512-901A-4701-B30C-C96D1149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9B3B4-3C6F-40FD-91B4-871827E8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50E5E-C049-4941-A4D5-C629C3ED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BF467-6F15-4FB8-9AAE-69DCAA329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C17BC-0321-4435-B89D-F5301EC75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7DD89-78F7-4B0E-986C-FEA4EBE4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0752E-2E2F-4C1A-85E6-64D1C6A6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26A52-5CC2-4981-BC07-2435DFA3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5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5995-DE9E-47BB-8457-D79FE755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45B4-CA20-493B-8B64-F25341B0D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C5181-540F-4C44-9931-8616ECB40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26A7-6631-4B26-BFD5-6E232678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B7C5-DC72-48D9-AB8D-B591261D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072C-4C10-4645-9D48-6B9864FE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EB018-5654-4A4E-AD22-F47204402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1DF0B-785D-4E80-A4B4-C1544D57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A58B0-1BC8-4F23-8D49-3A1EB6F6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A2D51-6D9E-4F7D-8754-7F3BAACA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4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F316-592F-4A6D-A3BD-9DB18BC6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910E-DCF6-468C-B6EE-1CD4299D9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9021E-19A8-4DA4-AF76-EE0B731C4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80956-2FE7-4C6F-89D5-AC28BE08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CEB37-79CE-4A83-8246-026FD4D7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90F1C-5787-47B7-AED7-AF228E2D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4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4B1E-98A6-414D-B60D-213A6A9A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0BDA4-D431-49A0-9530-BAD792315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286C3-9E4F-44EC-A559-857D7EE16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00F79-D9D7-482A-A243-B7C7389C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6E462-B797-434C-AB0F-C6CE20FF7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3586C-F6A4-4082-8B4A-02B4AE27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D37C6-599F-47FA-B866-65D64F77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F1BB3-AEF5-4B44-BDDE-56B762AE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8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86B4-16AC-4713-A795-B409DFDE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C785F-C096-4878-9516-8E757A1F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65E8A-1AC4-475D-9981-7A13B4D6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A69EA-F8A8-4321-8C67-14CC9D2B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6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03713-5F28-490E-BC60-56FAE508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A61FD-79C2-492C-A27C-AD3766D6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6D5CC-5778-4CE7-A106-BC9941AE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0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8BB6-2A7A-41B0-9218-1D19BBFC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8E44-3DCB-4649-A1A2-3DED075BD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1FD8D-2B54-4416-AAEC-56529CAC0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4CA6B-2FDB-4866-A37A-B23BC9D4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D6610-DF25-4185-9BE9-007534F5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88AD5-6DFE-4D13-88BB-1A789410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49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EE56-67AF-4CD9-A660-6F2638C3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13FE4-76DF-400F-8332-B705CBD9B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4287E-B9EF-4BF0-87F2-1399C9A89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89EE-5C24-4F04-8D3F-060FBB6F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21FEF-3693-4E3E-B5B3-F0B274C4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E3134-17BA-49F4-A6F0-E4590F322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5C1AA3-4EA1-44A6-BB62-64112CE1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0A4E0-A76F-440E-AA6A-828175AA8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801E8-0310-4018-9841-67280F78A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BB4A6-47F4-4464-ADFC-285003CDEB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00276-8C02-49F0-9FCE-D2A7715D1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2164-0A31-437F-9EFB-9027968A4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FF10E-4121-4813-B49D-8689A27D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2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https://www.youtube.com/embed/edylONPJMzs?feature=oembed" TargetMode="External"/><Relationship Id="rId1" Type="http://schemas.openxmlformats.org/officeDocument/2006/relationships/video" Target="https://www.youtube.com/embed/VM0_8iRRQgk?start=6&amp;feature=oembed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channel/UCq3BevsNIobx468R9GZMQVg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YBbEDIXuzqU?feature=oembed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jpjplee@gmail.com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ndonlee01/Fetal-Health-Prediction" TargetMode="External"/><Relationship Id="rId2" Type="http://schemas.openxmlformats.org/officeDocument/2006/relationships/hyperlink" Target="https://github.com/Brandonlee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8A9F-69AC-7706-CDD9-6333019E56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1385126" y="60368"/>
            <a:ext cx="6790311" cy="6737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205AD-E647-410B-BDB0-EE53D62E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914133"/>
            <a:ext cx="10392696" cy="33871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Plan</a:t>
            </a:r>
            <a:b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b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Education &amp; Research</a:t>
            </a:r>
            <a:b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CCD0C-D62E-49AF-BEB5-E134A1D3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5713B3-6F0A-265A-C62A-E191A92C9B87}"/>
              </a:ext>
            </a:extLst>
          </p:cNvPr>
          <p:cNvSpPr txBox="1">
            <a:spLocks/>
          </p:cNvSpPr>
          <p:nvPr/>
        </p:nvSpPr>
        <p:spPr>
          <a:xfrm>
            <a:off x="758796" y="3151768"/>
            <a:ext cx="10392696" cy="3387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SlideAI Education Inc.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2F11B-9BFF-6DA8-2A54-70E02723B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549" y="4845340"/>
            <a:ext cx="1971368" cy="1897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9759D4-A23A-B72B-0648-17373BAE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8286" y="60368"/>
            <a:ext cx="2192259" cy="308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4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5E869-6C34-B250-105F-971D7C02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09" y="1096660"/>
            <a:ext cx="11135782" cy="56296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1008CF-8C17-0907-97F4-B56DC044B9E1}"/>
              </a:ext>
            </a:extLst>
          </p:cNvPr>
          <p:cNvSpPr txBox="1">
            <a:spLocks/>
          </p:cNvSpPr>
          <p:nvPr/>
        </p:nvSpPr>
        <p:spPr>
          <a:xfrm>
            <a:off x="309951" y="115677"/>
            <a:ext cx="11572098" cy="980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SlideAI Create New Genre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C8783E-A838-87F6-1A97-849D6BB5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17" y="3521211"/>
            <a:ext cx="4337575" cy="270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D038A-E797-1025-6F90-CBAE9F683000}"/>
              </a:ext>
            </a:extLst>
          </p:cNvPr>
          <p:cNvSpPr txBox="1">
            <a:spLocks/>
          </p:cNvSpPr>
          <p:nvPr/>
        </p:nvSpPr>
        <p:spPr>
          <a:xfrm>
            <a:off x="376544" y="0"/>
            <a:ext cx="11572098" cy="980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Animations (Samples)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58091AE-5D10-196E-98A2-E201C386C467}"/>
              </a:ext>
            </a:extLst>
          </p:cNvPr>
          <p:cNvSpPr/>
          <p:nvPr/>
        </p:nvSpPr>
        <p:spPr>
          <a:xfrm>
            <a:off x="5727292" y="1929105"/>
            <a:ext cx="621020" cy="866547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7D7203-A8A5-6438-495F-CC0B3DD18A94}"/>
              </a:ext>
            </a:extLst>
          </p:cNvPr>
          <p:cNvSpPr/>
          <p:nvPr/>
        </p:nvSpPr>
        <p:spPr>
          <a:xfrm>
            <a:off x="5754556" y="4603479"/>
            <a:ext cx="621020" cy="866547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nline Media 10" title="Sample Animation - Convolutional Neural Network (CNN)">
            <a:hlinkClick r:id="" action="ppaction://media"/>
            <a:extLst>
              <a:ext uri="{FF2B5EF4-FFF2-40B4-BE49-F238E27FC236}">
                <a16:creationId xmlns:a16="http://schemas.microsoft.com/office/drawing/2014/main" id="{A2423858-FF6B-4642-056F-DA845500E1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29071" y="3777095"/>
            <a:ext cx="3378326" cy="2533745"/>
          </a:xfrm>
          <a:prstGeom prst="rect">
            <a:avLst/>
          </a:prstGeom>
        </p:spPr>
      </p:pic>
      <p:pic>
        <p:nvPicPr>
          <p:cNvPr id="12" name="Online Media 11" title="Slide AI Education - Sample Video (SVM)">
            <a:hlinkClick r:id="" action="ppaction://media"/>
            <a:extLst>
              <a:ext uri="{FF2B5EF4-FFF2-40B4-BE49-F238E27FC236}">
                <a16:creationId xmlns:a16="http://schemas.microsoft.com/office/drawing/2014/main" id="{DF777D75-92B2-5ABF-0D9A-F538DEBB817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7129071" y="1009057"/>
            <a:ext cx="3378326" cy="2533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F74543-A5CE-389D-64E6-15267A024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83" y="1140242"/>
            <a:ext cx="3951973" cy="21644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A71223-3AE7-244A-A1BC-1D154AFF8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83" y="3961752"/>
            <a:ext cx="3889704" cy="21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8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D038A-E797-1025-6F90-CBAE9F683000}"/>
              </a:ext>
            </a:extLst>
          </p:cNvPr>
          <p:cNvSpPr txBox="1">
            <a:spLocks/>
          </p:cNvSpPr>
          <p:nvPr/>
        </p:nvSpPr>
        <p:spPr>
          <a:xfrm>
            <a:off x="309951" y="66417"/>
            <a:ext cx="11572098" cy="980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Format e-book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68D14-3B46-879A-7BB6-C4C7EC35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322" y="1047400"/>
            <a:ext cx="3519844" cy="5326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65EBD-BDBE-30B7-D53B-C05376EB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4" y="1521494"/>
            <a:ext cx="7027822" cy="39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3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56986B-87F7-5BC7-64AC-D9CB48EF479F}"/>
              </a:ext>
            </a:extLst>
          </p:cNvPr>
          <p:cNvSpPr txBox="1">
            <a:spLocks/>
          </p:cNvSpPr>
          <p:nvPr/>
        </p:nvSpPr>
        <p:spPr>
          <a:xfrm>
            <a:off x="191964" y="-79700"/>
            <a:ext cx="11572098" cy="980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Chatting API &amp; Forum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D8538-DD20-8057-5075-95FF1498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561" y="789261"/>
            <a:ext cx="2729055" cy="57472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F8F31-414B-09B3-3983-C31D29F18F23}"/>
              </a:ext>
            </a:extLst>
          </p:cNvPr>
          <p:cNvSpPr txBox="1">
            <a:spLocks/>
          </p:cNvSpPr>
          <p:nvPr/>
        </p:nvSpPr>
        <p:spPr>
          <a:xfrm>
            <a:off x="640985" y="1870946"/>
            <a:ext cx="10290127" cy="18032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Users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1. Users can chat each other.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2. Users can find friends &amp;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recommend to friends.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C92CE2-EC73-5C94-B6E4-DE3ED361BD8B}"/>
              </a:ext>
            </a:extLst>
          </p:cNvPr>
          <p:cNvSpPr txBox="1">
            <a:spLocks/>
          </p:cNvSpPr>
          <p:nvPr/>
        </p:nvSpPr>
        <p:spPr>
          <a:xfrm>
            <a:off x="640984" y="4654755"/>
            <a:ext cx="10290127" cy="18032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User &amp; Admin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1. User can ask questions.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2. Admin reply as soon as possible.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ACD2E-D367-A0D6-3805-FE2C299F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82" y="761723"/>
            <a:ext cx="2729055" cy="581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03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15EFE-D2F0-29C5-53E3-09524924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1" y="739311"/>
            <a:ext cx="3787336" cy="532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3CA3C-E3D2-7963-76CC-7B66D00F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06" y="721673"/>
            <a:ext cx="3340645" cy="5360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4F44F-3D68-E403-923C-3D25D6CF2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99" y="1086561"/>
            <a:ext cx="2944761" cy="732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8434F6-B499-AADE-8C0E-9E899210CD6F}"/>
              </a:ext>
            </a:extLst>
          </p:cNvPr>
          <p:cNvSpPr txBox="1">
            <a:spLocks/>
          </p:cNvSpPr>
          <p:nvPr/>
        </p:nvSpPr>
        <p:spPr>
          <a:xfrm>
            <a:off x="8299138" y="200151"/>
            <a:ext cx="3717000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Mobile App Developer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B7B79-48A6-E242-B5F8-52F664D0E05C}"/>
              </a:ext>
            </a:extLst>
          </p:cNvPr>
          <p:cNvSpPr txBox="1">
            <a:spLocks/>
          </p:cNvSpPr>
          <p:nvPr/>
        </p:nvSpPr>
        <p:spPr>
          <a:xfrm>
            <a:off x="8640910" y="1473566"/>
            <a:ext cx="2944761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 Company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1EF06D-8860-6426-0B8A-09583C605970}"/>
              </a:ext>
            </a:extLst>
          </p:cNvPr>
          <p:cNvSpPr txBox="1">
            <a:spLocks/>
          </p:cNvSpPr>
          <p:nvPr/>
        </p:nvSpPr>
        <p:spPr>
          <a:xfrm>
            <a:off x="8299138" y="2486307"/>
            <a:ext cx="3628306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Development Cost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$10,800 spent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3F1331-F621-BE28-AFF1-C9B651B4A9A3}"/>
              </a:ext>
            </a:extLst>
          </p:cNvPr>
          <p:cNvSpPr txBox="1">
            <a:spLocks/>
          </p:cNvSpPr>
          <p:nvPr/>
        </p:nvSpPr>
        <p:spPr>
          <a:xfrm>
            <a:off x="8299138" y="5289662"/>
            <a:ext cx="3628306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Scheduled to launch by 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the end of Feb. 2023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7E5FD3-328D-4E9A-2AF1-F4661F6391AB}"/>
              </a:ext>
            </a:extLst>
          </p:cNvPr>
          <p:cNvSpPr txBox="1">
            <a:spLocks/>
          </p:cNvSpPr>
          <p:nvPr/>
        </p:nvSpPr>
        <p:spPr>
          <a:xfrm>
            <a:off x="8299138" y="3946926"/>
            <a:ext cx="3494515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Final step: Approval 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from Google Play &amp;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Apple Store </a:t>
            </a:r>
          </a:p>
        </p:txBody>
      </p:sp>
    </p:spTree>
    <p:extLst>
      <p:ext uri="{BB962C8B-B14F-4D97-AF65-F5344CB8AC3E}">
        <p14:creationId xmlns:p14="http://schemas.microsoft.com/office/powerpoint/2010/main" val="367396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F7A5D-0C34-0FB6-A8B5-53B93A60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4129-E0EE-4439-B8DD-F295A669C107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FD0C5C-6F0B-0310-8355-5238AA62077B}"/>
              </a:ext>
            </a:extLst>
          </p:cNvPr>
          <p:cNvSpPr txBox="1">
            <a:spLocks/>
          </p:cNvSpPr>
          <p:nvPr/>
        </p:nvSpPr>
        <p:spPr>
          <a:xfrm>
            <a:off x="-673768" y="471083"/>
            <a:ext cx="13539536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Currently in Approval Progress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C3B42-C079-4F1D-2478-3A5928F29305}"/>
              </a:ext>
            </a:extLst>
          </p:cNvPr>
          <p:cNvSpPr txBox="1">
            <a:spLocks/>
          </p:cNvSpPr>
          <p:nvPr/>
        </p:nvSpPr>
        <p:spPr>
          <a:xfrm>
            <a:off x="965245" y="3789353"/>
            <a:ext cx="9764947" cy="1328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February 2023 :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Mobile App Launch to Public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80192F-724A-3202-C6FA-F0D226CE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5" y="1768667"/>
            <a:ext cx="3126420" cy="16004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4F9EC3A-8DA1-E6F8-DC8E-432F1FB39F74}"/>
              </a:ext>
            </a:extLst>
          </p:cNvPr>
          <p:cNvSpPr txBox="1">
            <a:spLocks/>
          </p:cNvSpPr>
          <p:nvPr/>
        </p:nvSpPr>
        <p:spPr>
          <a:xfrm>
            <a:off x="2037347" y="2386300"/>
            <a:ext cx="2798499" cy="198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402229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CCD0C-D62E-49AF-BEB5-E134A1D3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9D9BF0-3209-6592-C724-07CD8B77EB68}"/>
              </a:ext>
            </a:extLst>
          </p:cNvPr>
          <p:cNvSpPr txBox="1">
            <a:spLocks/>
          </p:cNvSpPr>
          <p:nvPr/>
        </p:nvSpPr>
        <p:spPr>
          <a:xfrm>
            <a:off x="764460" y="193677"/>
            <a:ext cx="10589340" cy="745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Competitor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8B7CAB-B106-041A-5B4D-E57BB6155FB3}"/>
              </a:ext>
            </a:extLst>
          </p:cNvPr>
          <p:cNvSpPr txBox="1">
            <a:spLocks/>
          </p:cNvSpPr>
          <p:nvPr/>
        </p:nvSpPr>
        <p:spPr>
          <a:xfrm>
            <a:off x="577647" y="3022802"/>
            <a:ext cx="10467108" cy="1106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compared to Coursera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1. Focus on User Convenience. (Easy-to-read Slide format, Animations)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2. Accessibility from All Generations. (Not Only University students)  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3. Affordable Price (US$10 vs. $50~60)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DF31C-E2DE-2C65-2EDF-2F65CF74D39B}"/>
              </a:ext>
            </a:extLst>
          </p:cNvPr>
          <p:cNvSpPr txBox="1">
            <a:spLocks/>
          </p:cNvSpPr>
          <p:nvPr/>
        </p:nvSpPr>
        <p:spPr>
          <a:xfrm>
            <a:off x="577647" y="4691163"/>
            <a:ext cx="10290127" cy="18032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compared to Udemy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1. Focus on Artificial Intelligence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2. Focus on User Convenience. (Animations)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47AFB-E580-8431-AAEF-6552CDCA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410" y="1151553"/>
            <a:ext cx="2590800" cy="704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95198-22D1-28BE-6138-1CCFAE1F9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0" y="4647299"/>
            <a:ext cx="2743200" cy="8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8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78A8FF-1210-8198-4BA6-AAEAC0B68A13}"/>
              </a:ext>
            </a:extLst>
          </p:cNvPr>
          <p:cNvSpPr txBox="1">
            <a:spLocks/>
          </p:cNvSpPr>
          <p:nvPr/>
        </p:nvSpPr>
        <p:spPr>
          <a:xfrm>
            <a:off x="914399" y="1186269"/>
            <a:ext cx="11793794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Strategies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AA990-9478-58BF-9D4C-C6F4C49FE06E}"/>
              </a:ext>
            </a:extLst>
          </p:cNvPr>
          <p:cNvSpPr txBox="1">
            <a:spLocks/>
          </p:cNvSpPr>
          <p:nvPr/>
        </p:nvSpPr>
        <p:spPr>
          <a:xfrm>
            <a:off x="1224115" y="3628105"/>
            <a:ext cx="10162309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All marketing will be implemented by advertising tools in Social Media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6899D1-D74B-9962-8CF1-963A982DE452}"/>
              </a:ext>
            </a:extLst>
          </p:cNvPr>
          <p:cNvSpPr txBox="1">
            <a:spLocks/>
          </p:cNvSpPr>
          <p:nvPr/>
        </p:nvSpPr>
        <p:spPr>
          <a:xfrm>
            <a:off x="1224115" y="4912702"/>
            <a:ext cx="10162309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Example : YouTube Ad, Facebook Ad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873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BE0E72C-3B0F-9320-9EF6-41B8024C2CE6}"/>
              </a:ext>
            </a:extLst>
          </p:cNvPr>
          <p:cNvSpPr txBox="1">
            <a:spLocks/>
          </p:cNvSpPr>
          <p:nvPr/>
        </p:nvSpPr>
        <p:spPr>
          <a:xfrm>
            <a:off x="567853" y="3775991"/>
            <a:ext cx="11056293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Ad Records 4.7M Views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88491E-1DA7-ABF6-E24D-63DC65AB9A2C}"/>
              </a:ext>
            </a:extLst>
          </p:cNvPr>
          <p:cNvSpPr txBox="1">
            <a:spLocks/>
          </p:cNvSpPr>
          <p:nvPr/>
        </p:nvSpPr>
        <p:spPr>
          <a:xfrm>
            <a:off x="671798" y="-69278"/>
            <a:ext cx="5218386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Ad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DB0A-41AC-E364-A194-3465084B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20" y="1753169"/>
            <a:ext cx="2860381" cy="1141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E2BBE-9977-CAC6-4546-79D12040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98" y="1107242"/>
            <a:ext cx="3237773" cy="2980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294FD3-4512-6775-A060-4F74B481D129}"/>
              </a:ext>
            </a:extLst>
          </p:cNvPr>
          <p:cNvSpPr txBox="1">
            <a:spLocks/>
          </p:cNvSpPr>
          <p:nvPr/>
        </p:nvSpPr>
        <p:spPr>
          <a:xfrm>
            <a:off x="567853" y="5723498"/>
            <a:ext cx="10319080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Effective Ad tool for all territories of Google Ad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Maintain Ad experience (Sept. ~ Dec. 2022)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for brand recognition  (spent $ 6,000)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6D4DF6-7ACC-F660-CCDD-A1B25A55510C}"/>
              </a:ext>
            </a:extLst>
          </p:cNvPr>
          <p:cNvSpPr txBox="1">
            <a:spLocks/>
          </p:cNvSpPr>
          <p:nvPr/>
        </p:nvSpPr>
        <p:spPr>
          <a:xfrm>
            <a:off x="7373007" y="-69279"/>
            <a:ext cx="5218386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Ad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E1193-6F69-103C-9442-9A9709232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699" y="1120833"/>
            <a:ext cx="2475841" cy="49899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E6E439C-CFD2-CC4F-5948-4F35FC6F35FB}"/>
              </a:ext>
            </a:extLst>
          </p:cNvPr>
          <p:cNvSpPr txBox="1">
            <a:spLocks/>
          </p:cNvSpPr>
          <p:nvPr/>
        </p:nvSpPr>
        <p:spPr>
          <a:xfrm>
            <a:off x="4152880" y="3336512"/>
            <a:ext cx="7978940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YouTube channel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for advertising &amp; demo videos.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https://www.youtube.com/channel/UCq3BevsNIobx468R9GZMQVg</a:t>
            </a:r>
            <a:endParaRPr lang="en-US" sz="1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4D696D-A455-B756-E12F-9021A6D2D2FE}"/>
              </a:ext>
            </a:extLst>
          </p:cNvPr>
          <p:cNvSpPr txBox="1">
            <a:spLocks/>
          </p:cNvSpPr>
          <p:nvPr/>
        </p:nvSpPr>
        <p:spPr>
          <a:xfrm>
            <a:off x="8142350" y="5904619"/>
            <a:ext cx="4278273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Plan to Use additionally.</a:t>
            </a:r>
          </a:p>
        </p:txBody>
      </p:sp>
    </p:spTree>
    <p:extLst>
      <p:ext uri="{BB962C8B-B14F-4D97-AF65-F5344CB8AC3E}">
        <p14:creationId xmlns:p14="http://schemas.microsoft.com/office/powerpoint/2010/main" val="3635672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BB60B2-05C6-71F8-3E69-A9DA7693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199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1D6EA7-C9DB-0B17-70A1-204CB63A711A}"/>
              </a:ext>
            </a:extLst>
          </p:cNvPr>
          <p:cNvSpPr txBox="1">
            <a:spLocks/>
          </p:cNvSpPr>
          <p:nvPr/>
        </p:nvSpPr>
        <p:spPr>
          <a:xfrm>
            <a:off x="3374358" y="5351147"/>
            <a:ext cx="7839074" cy="44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5400" b="1" dirty="0">
                <a:solidFill>
                  <a:schemeClr val="bg1"/>
                </a:solidFill>
                <a:latin typeface="Arial Unicode MS"/>
                <a:ea typeface="inherit"/>
              </a:rPr>
              <a:t>In 6 Languages</a:t>
            </a:r>
            <a:endParaRPr lang="en-US" altLang="en-US" sz="5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4B52D-A483-05B2-25DC-DC201950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27" y="1180010"/>
            <a:ext cx="3205736" cy="2991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ABB3B7-E257-EBA8-B337-C1764FD80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251" y="1207991"/>
            <a:ext cx="2951496" cy="2950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EB8CA-0E1D-0304-C99E-ACF6ED4DE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777" y="1303335"/>
            <a:ext cx="3748317" cy="27890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F2EAB8-C971-13D2-FA35-618A7528A9E6}"/>
              </a:ext>
            </a:extLst>
          </p:cNvPr>
          <p:cNvSpPr txBox="1">
            <a:spLocks/>
          </p:cNvSpPr>
          <p:nvPr/>
        </p:nvSpPr>
        <p:spPr>
          <a:xfrm>
            <a:off x="775538" y="4249942"/>
            <a:ext cx="12312502" cy="44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4000" b="1" dirty="0">
                <a:solidFill>
                  <a:srgbClr val="FFFF00"/>
                </a:solidFill>
                <a:latin typeface="Arial Unicode MS"/>
                <a:ea typeface="inherit"/>
              </a:rPr>
              <a:t>Japanese</a:t>
            </a:r>
            <a:endParaRPr lang="en-US" altLang="en-US" sz="40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BBFCD9-0682-84AB-5CAF-02034787BE5C}"/>
              </a:ext>
            </a:extLst>
          </p:cNvPr>
          <p:cNvSpPr txBox="1">
            <a:spLocks/>
          </p:cNvSpPr>
          <p:nvPr/>
        </p:nvSpPr>
        <p:spPr>
          <a:xfrm>
            <a:off x="4943377" y="4295887"/>
            <a:ext cx="3387004" cy="44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4000" b="1" dirty="0">
                <a:solidFill>
                  <a:srgbClr val="FFFF00"/>
                </a:solidFill>
                <a:latin typeface="Arial Unicode MS"/>
                <a:ea typeface="inherit"/>
              </a:rPr>
              <a:t>Spanish</a:t>
            </a:r>
            <a:endParaRPr lang="en-US" altLang="en-US" sz="40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4D1311-EBDC-611B-FFF9-02D162C777B8}"/>
              </a:ext>
            </a:extLst>
          </p:cNvPr>
          <p:cNvSpPr txBox="1">
            <a:spLocks/>
          </p:cNvSpPr>
          <p:nvPr/>
        </p:nvSpPr>
        <p:spPr>
          <a:xfrm>
            <a:off x="9004108" y="4249941"/>
            <a:ext cx="2824843" cy="44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4000" b="1" dirty="0">
                <a:solidFill>
                  <a:srgbClr val="FFFF00"/>
                </a:solidFill>
                <a:latin typeface="Arial Unicode MS"/>
                <a:ea typeface="inherit"/>
              </a:rPr>
              <a:t>English</a:t>
            </a:r>
            <a:endParaRPr lang="en-US" altLang="en-US" sz="40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666857-8BE0-5754-6A0A-DA3E4CCE1A87}"/>
              </a:ext>
            </a:extLst>
          </p:cNvPr>
          <p:cNvSpPr txBox="1">
            <a:spLocks/>
          </p:cNvSpPr>
          <p:nvPr/>
        </p:nvSpPr>
        <p:spPr>
          <a:xfrm>
            <a:off x="288758" y="313457"/>
            <a:ext cx="11903242" cy="44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5400" b="1" dirty="0">
                <a:solidFill>
                  <a:schemeClr val="bg1"/>
                </a:solidFill>
                <a:latin typeface="Arial Unicode MS"/>
                <a:ea typeface="inherit"/>
              </a:rPr>
              <a:t>Customized Marketing in Progress</a:t>
            </a:r>
          </a:p>
        </p:txBody>
      </p:sp>
    </p:spTree>
    <p:extLst>
      <p:ext uri="{BB962C8B-B14F-4D97-AF65-F5344CB8AC3E}">
        <p14:creationId xmlns:p14="http://schemas.microsoft.com/office/powerpoint/2010/main" val="266706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CB5FB1-A334-CA16-AD1C-01F20D1F169F}"/>
              </a:ext>
            </a:extLst>
          </p:cNvPr>
          <p:cNvSpPr txBox="1">
            <a:spLocks/>
          </p:cNvSpPr>
          <p:nvPr/>
        </p:nvSpPr>
        <p:spPr>
          <a:xfrm>
            <a:off x="-80211" y="0"/>
            <a:ext cx="12272211" cy="589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AI Learning on Mobile</a:t>
            </a:r>
          </a:p>
        </p:txBody>
      </p:sp>
      <p:pic>
        <p:nvPicPr>
          <p:cNvPr id="5" name="Online Media 4" title="Trial Edition (Android) of Artificial Intelligence Education Mobile App">
            <a:hlinkClick r:id="" action="ppaction://media"/>
            <a:extLst>
              <a:ext uri="{FF2B5EF4-FFF2-40B4-BE49-F238E27FC236}">
                <a16:creationId xmlns:a16="http://schemas.microsoft.com/office/drawing/2014/main" id="{808522F6-AADC-3229-D3AC-FA15B09BB2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4543" y="1560719"/>
            <a:ext cx="6297561" cy="3558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12A71-C23D-B352-E826-766D1C1AA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973" y="1414857"/>
            <a:ext cx="3077497" cy="34789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41027F-4E79-72BA-F6C7-385C74DA6695}"/>
              </a:ext>
            </a:extLst>
          </p:cNvPr>
          <p:cNvSpPr txBox="1">
            <a:spLocks/>
          </p:cNvSpPr>
          <p:nvPr/>
        </p:nvSpPr>
        <p:spPr>
          <a:xfrm>
            <a:off x="333604" y="5414514"/>
            <a:ext cx="7159437" cy="80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Demo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E0ECAB-5537-599C-3DD6-F95DF9342A55}"/>
              </a:ext>
            </a:extLst>
          </p:cNvPr>
          <p:cNvSpPr txBox="1">
            <a:spLocks/>
          </p:cNvSpPr>
          <p:nvPr/>
        </p:nvSpPr>
        <p:spPr>
          <a:xfrm>
            <a:off x="7359443" y="5191334"/>
            <a:ext cx="4832555" cy="339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Maximized</a:t>
            </a:r>
          </a:p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309158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9AA3A-6E71-4627-86A9-99D191BA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91350-B729-414D-B5B4-8A3B210E487B}" type="datetime12">
              <a:rPr lang="en-US" smtClean="0"/>
              <a:t>6:25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CCD0C-D62E-49AF-BEB5-E134A1D3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2849-0560-8FEE-9E42-1C988385CD38}"/>
              </a:ext>
            </a:extLst>
          </p:cNvPr>
          <p:cNvSpPr txBox="1">
            <a:spLocks/>
          </p:cNvSpPr>
          <p:nvPr/>
        </p:nvSpPr>
        <p:spPr>
          <a:xfrm>
            <a:off x="764460" y="156471"/>
            <a:ext cx="10589340" cy="774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Users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07CDFA-109C-C0BD-37D7-97D40E3D9F21}"/>
              </a:ext>
            </a:extLst>
          </p:cNvPr>
          <p:cNvSpPr txBox="1">
            <a:spLocks/>
          </p:cNvSpPr>
          <p:nvPr/>
        </p:nvSpPr>
        <p:spPr>
          <a:xfrm>
            <a:off x="598601" y="1106045"/>
            <a:ext cx="10467108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Providing Lecture Slides / Videos for two groups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E787E1-1B6B-9967-5235-BFA675F020BF}"/>
              </a:ext>
            </a:extLst>
          </p:cNvPr>
          <p:cNvSpPr txBox="1">
            <a:spLocks/>
          </p:cNvSpPr>
          <p:nvPr/>
        </p:nvSpPr>
        <p:spPr>
          <a:xfrm>
            <a:off x="1338977" y="1762892"/>
            <a:ext cx="4757023" cy="774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Self-learners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84066B-8094-A162-1A8F-BF1326EEF48D}"/>
              </a:ext>
            </a:extLst>
          </p:cNvPr>
          <p:cNvSpPr txBox="1">
            <a:spLocks/>
          </p:cNvSpPr>
          <p:nvPr/>
        </p:nvSpPr>
        <p:spPr>
          <a:xfrm>
            <a:off x="6858000" y="4056633"/>
            <a:ext cx="5488856" cy="1365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Researchers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Introduction to Recent trends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Visual documents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Easy explanation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Facilitate R&amp;D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91E05C-195E-3735-60DE-0B18A3C6DF76}"/>
              </a:ext>
            </a:extLst>
          </p:cNvPr>
          <p:cNvSpPr txBox="1">
            <a:spLocks/>
          </p:cNvSpPr>
          <p:nvPr/>
        </p:nvSpPr>
        <p:spPr>
          <a:xfrm>
            <a:off x="525192" y="4128764"/>
            <a:ext cx="6108012" cy="1734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1</a:t>
            </a:r>
            <a:r>
              <a:rPr lang="en-US" sz="2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Step: In-depth understanding on ML.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All ML algorithms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Basic Statistic &amp; Probability knowledge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2</a:t>
            </a:r>
            <a:r>
              <a:rPr lang="en-US" sz="2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Step: Basic Coding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Desktop User Interface will be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developed in 2024.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7B428F-3E11-ECE2-15E8-DAACD5FC17CC}"/>
              </a:ext>
            </a:extLst>
          </p:cNvPr>
          <p:cNvSpPr/>
          <p:nvPr/>
        </p:nvSpPr>
        <p:spPr>
          <a:xfrm>
            <a:off x="1006882" y="1603914"/>
            <a:ext cx="4420215" cy="115471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499E11-BCB7-5B23-EDD0-D768F6E90077}"/>
              </a:ext>
            </a:extLst>
          </p:cNvPr>
          <p:cNvSpPr/>
          <p:nvPr/>
        </p:nvSpPr>
        <p:spPr>
          <a:xfrm>
            <a:off x="6633204" y="1646652"/>
            <a:ext cx="4420215" cy="115471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57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64CC7-AA8A-D7D3-5D45-C032BE5AC7A3}"/>
              </a:ext>
            </a:extLst>
          </p:cNvPr>
          <p:cNvSpPr txBox="1">
            <a:spLocks/>
          </p:cNvSpPr>
          <p:nvPr/>
        </p:nvSpPr>
        <p:spPr>
          <a:xfrm>
            <a:off x="191730" y="1467917"/>
            <a:ext cx="12000270" cy="745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Organizational Plan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183C8-BBD2-D5E0-166E-5A109BA3DE87}"/>
              </a:ext>
            </a:extLst>
          </p:cNvPr>
          <p:cNvSpPr txBox="1">
            <a:spLocks/>
          </p:cNvSpPr>
          <p:nvPr/>
        </p:nvSpPr>
        <p:spPr>
          <a:xfrm>
            <a:off x="2277979" y="3270370"/>
            <a:ext cx="6329128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Network Plan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9F7BCC-9994-B0E3-EE92-A0EC9CD475A5}"/>
              </a:ext>
            </a:extLst>
          </p:cNvPr>
          <p:cNvSpPr txBox="1">
            <a:spLocks/>
          </p:cNvSpPr>
          <p:nvPr/>
        </p:nvSpPr>
        <p:spPr>
          <a:xfrm>
            <a:off x="2277979" y="4328826"/>
            <a:ext cx="8542940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Goals in 2023 &amp; 2024</a:t>
            </a:r>
          </a:p>
        </p:txBody>
      </p:sp>
    </p:spTree>
    <p:extLst>
      <p:ext uri="{BB962C8B-B14F-4D97-AF65-F5344CB8AC3E}">
        <p14:creationId xmlns:p14="http://schemas.microsoft.com/office/powerpoint/2010/main" val="1198613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A832A-2B90-CF98-F8BE-8DDAB178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4129-E0EE-4439-B8DD-F295A669C107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945C10-0FAE-C94B-CBFE-B35FF78766CB}"/>
              </a:ext>
            </a:extLst>
          </p:cNvPr>
          <p:cNvSpPr txBox="1">
            <a:spLocks/>
          </p:cNvSpPr>
          <p:nvPr/>
        </p:nvSpPr>
        <p:spPr>
          <a:xfrm>
            <a:off x="614857" y="249166"/>
            <a:ext cx="7740867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CDDF52-F64E-4C50-3586-69EC58169801}"/>
              </a:ext>
            </a:extLst>
          </p:cNvPr>
          <p:cNvSpPr txBox="1">
            <a:spLocks/>
          </p:cNvSpPr>
          <p:nvPr/>
        </p:nvSpPr>
        <p:spPr>
          <a:xfrm>
            <a:off x="741312" y="-121720"/>
            <a:ext cx="10805338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CB7461-BDE2-84FF-D985-57ECF7974005}"/>
              </a:ext>
            </a:extLst>
          </p:cNvPr>
          <p:cNvSpPr txBox="1">
            <a:spLocks/>
          </p:cNvSpPr>
          <p:nvPr/>
        </p:nvSpPr>
        <p:spPr>
          <a:xfrm>
            <a:off x="1584175" y="3073596"/>
            <a:ext cx="1874333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CEO/CTO/HR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0DCD65-D130-4269-8744-78E9665DF92E}"/>
              </a:ext>
            </a:extLst>
          </p:cNvPr>
          <p:cNvSpPr/>
          <p:nvPr/>
        </p:nvSpPr>
        <p:spPr>
          <a:xfrm>
            <a:off x="1477936" y="2973746"/>
            <a:ext cx="2086813" cy="115893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9B86E7-0043-B829-E0BA-B4EF367A58D3}"/>
              </a:ext>
            </a:extLst>
          </p:cNvPr>
          <p:cNvSpPr/>
          <p:nvPr/>
        </p:nvSpPr>
        <p:spPr>
          <a:xfrm>
            <a:off x="3021349" y="1845863"/>
            <a:ext cx="2692419" cy="107335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41C4D3C-5FC7-743A-F240-CB598241DDF3}"/>
              </a:ext>
            </a:extLst>
          </p:cNvPr>
          <p:cNvSpPr txBox="1">
            <a:spLocks/>
          </p:cNvSpPr>
          <p:nvPr/>
        </p:nvSpPr>
        <p:spPr>
          <a:xfrm>
            <a:off x="2945702" y="2053972"/>
            <a:ext cx="287553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/ 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Satisfaction</a:t>
            </a: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2834084-2F0F-5D1D-297A-86B5BFB39A4F}"/>
              </a:ext>
            </a:extLst>
          </p:cNvPr>
          <p:cNvSpPr/>
          <p:nvPr/>
        </p:nvSpPr>
        <p:spPr>
          <a:xfrm>
            <a:off x="3679623" y="3723564"/>
            <a:ext cx="2086813" cy="108763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129BDF-E20C-9F32-D8E0-C49EEE33575B}"/>
              </a:ext>
            </a:extLst>
          </p:cNvPr>
          <p:cNvSpPr txBox="1">
            <a:spLocks/>
          </p:cNvSpPr>
          <p:nvPr/>
        </p:nvSpPr>
        <p:spPr>
          <a:xfrm>
            <a:off x="3836643" y="3769183"/>
            <a:ext cx="1822164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E39B0-BF74-79E3-F25D-744FDEC6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222" y="1221664"/>
            <a:ext cx="5026753" cy="50038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CA33965-E3C5-AFDB-4707-EC5B84EA9E44}"/>
              </a:ext>
            </a:extLst>
          </p:cNvPr>
          <p:cNvSpPr txBox="1">
            <a:spLocks/>
          </p:cNvSpPr>
          <p:nvPr/>
        </p:nvSpPr>
        <p:spPr>
          <a:xfrm>
            <a:off x="2026958" y="555298"/>
            <a:ext cx="307558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office (1)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11F198E-08FB-9D76-6F54-F0F473E00761}"/>
              </a:ext>
            </a:extLst>
          </p:cNvPr>
          <p:cNvSpPr txBox="1">
            <a:spLocks/>
          </p:cNvSpPr>
          <p:nvPr/>
        </p:nvSpPr>
        <p:spPr>
          <a:xfrm>
            <a:off x="7389477" y="1571143"/>
            <a:ext cx="29618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Jose, CA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(or Seattle, WA)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(AI Research Center)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C2D77AD-71B4-FD3E-320E-7AE90FE47DA8}"/>
              </a:ext>
            </a:extLst>
          </p:cNvPr>
          <p:cNvSpPr txBox="1">
            <a:spLocks/>
          </p:cNvSpPr>
          <p:nvPr/>
        </p:nvSpPr>
        <p:spPr>
          <a:xfrm>
            <a:off x="9965338" y="2496935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A755E57-923D-7039-B2C9-E1B017CA909D}"/>
              </a:ext>
            </a:extLst>
          </p:cNvPr>
          <p:cNvSpPr txBox="1">
            <a:spLocks/>
          </p:cNvSpPr>
          <p:nvPr/>
        </p:nvSpPr>
        <p:spPr>
          <a:xfrm>
            <a:off x="9470816" y="2032504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5D85385-5167-A7F6-408D-3EB3ADE747D8}"/>
              </a:ext>
            </a:extLst>
          </p:cNvPr>
          <p:cNvSpPr txBox="1">
            <a:spLocks/>
          </p:cNvSpPr>
          <p:nvPr/>
        </p:nvSpPr>
        <p:spPr>
          <a:xfrm>
            <a:off x="7289147" y="2645562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Toronto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E680D4B-C86D-F68F-0595-C2A9E5CBC1A1}"/>
              </a:ext>
            </a:extLst>
          </p:cNvPr>
          <p:cNvSpPr txBox="1">
            <a:spLocks/>
          </p:cNvSpPr>
          <p:nvPr/>
        </p:nvSpPr>
        <p:spPr>
          <a:xfrm>
            <a:off x="6490133" y="3558363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96AF52A-C29D-AD5E-D9E7-F99BE7F0586B}"/>
              </a:ext>
            </a:extLst>
          </p:cNvPr>
          <p:cNvSpPr txBox="1">
            <a:spLocks/>
          </p:cNvSpPr>
          <p:nvPr/>
        </p:nvSpPr>
        <p:spPr>
          <a:xfrm>
            <a:off x="8268205" y="4506289"/>
            <a:ext cx="2121371" cy="426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52BE770-61E3-C7B3-F3F1-CCD627228DD2}"/>
              </a:ext>
            </a:extLst>
          </p:cNvPr>
          <p:cNvSpPr txBox="1">
            <a:spLocks/>
          </p:cNvSpPr>
          <p:nvPr/>
        </p:nvSpPr>
        <p:spPr>
          <a:xfrm>
            <a:off x="9478305" y="3496156"/>
            <a:ext cx="2121371" cy="426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A46254F-8F58-B720-1891-6C1BA71162FB}"/>
              </a:ext>
            </a:extLst>
          </p:cNvPr>
          <p:cNvSpPr txBox="1">
            <a:spLocks/>
          </p:cNvSpPr>
          <p:nvPr/>
        </p:nvSpPr>
        <p:spPr>
          <a:xfrm>
            <a:off x="8002690" y="2424865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E8A18BE-1108-15AF-D86C-956F4E39663A}"/>
              </a:ext>
            </a:extLst>
          </p:cNvPr>
          <p:cNvSpPr txBox="1">
            <a:spLocks/>
          </p:cNvSpPr>
          <p:nvPr/>
        </p:nvSpPr>
        <p:spPr>
          <a:xfrm>
            <a:off x="7550819" y="3518734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3D992C1-17B2-B3F0-015C-41E4315839B2}"/>
              </a:ext>
            </a:extLst>
          </p:cNvPr>
          <p:cNvSpPr txBox="1">
            <a:spLocks/>
          </p:cNvSpPr>
          <p:nvPr/>
        </p:nvSpPr>
        <p:spPr>
          <a:xfrm>
            <a:off x="7765533" y="3274238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308E13E-A3B7-6F3A-C911-1A58CCCFD295}"/>
              </a:ext>
            </a:extLst>
          </p:cNvPr>
          <p:cNvSpPr txBox="1">
            <a:spLocks/>
          </p:cNvSpPr>
          <p:nvPr/>
        </p:nvSpPr>
        <p:spPr>
          <a:xfrm>
            <a:off x="8881195" y="4896205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B1B47E7-191A-B6CF-C267-7BF2C269CBEA}"/>
              </a:ext>
            </a:extLst>
          </p:cNvPr>
          <p:cNvSpPr txBox="1">
            <a:spLocks/>
          </p:cNvSpPr>
          <p:nvPr/>
        </p:nvSpPr>
        <p:spPr>
          <a:xfrm>
            <a:off x="11395883" y="3646877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AD5417B-D4CB-7B19-CDA1-B9B669BB0651}"/>
              </a:ext>
            </a:extLst>
          </p:cNvPr>
          <p:cNvSpPr txBox="1">
            <a:spLocks/>
          </p:cNvSpPr>
          <p:nvPr/>
        </p:nvSpPr>
        <p:spPr>
          <a:xfrm>
            <a:off x="10251629" y="2716254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C45CB16-985A-C2F2-80B9-55DFA8AF5A62}"/>
              </a:ext>
            </a:extLst>
          </p:cNvPr>
          <p:cNvSpPr txBox="1">
            <a:spLocks/>
          </p:cNvSpPr>
          <p:nvPr/>
        </p:nvSpPr>
        <p:spPr>
          <a:xfrm>
            <a:off x="10327125" y="3038807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73ECF11-3280-E540-147C-3B4138010610}"/>
              </a:ext>
            </a:extLst>
          </p:cNvPr>
          <p:cNvSpPr txBox="1">
            <a:spLocks/>
          </p:cNvSpPr>
          <p:nvPr/>
        </p:nvSpPr>
        <p:spPr>
          <a:xfrm>
            <a:off x="6823380" y="3931416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742AF4A-9486-DE1F-BC34-40838E862DA8}"/>
              </a:ext>
            </a:extLst>
          </p:cNvPr>
          <p:cNvSpPr txBox="1">
            <a:spLocks/>
          </p:cNvSpPr>
          <p:nvPr/>
        </p:nvSpPr>
        <p:spPr>
          <a:xfrm>
            <a:off x="8479042" y="4386916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2960B9-00B7-53AC-6D53-003C1DABD381}"/>
              </a:ext>
            </a:extLst>
          </p:cNvPr>
          <p:cNvSpPr/>
          <p:nvPr/>
        </p:nvSpPr>
        <p:spPr>
          <a:xfrm>
            <a:off x="1245477" y="1451284"/>
            <a:ext cx="4898504" cy="4098178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7DC7E10-C104-491D-B2B9-9663D32A9FD1}"/>
              </a:ext>
            </a:extLst>
          </p:cNvPr>
          <p:cNvSpPr txBox="1">
            <a:spLocks/>
          </p:cNvSpPr>
          <p:nvPr/>
        </p:nvSpPr>
        <p:spPr>
          <a:xfrm>
            <a:off x="1237695" y="5434296"/>
            <a:ext cx="4854906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Wilmington, DE 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526ACF5-C923-F4EA-240E-3EFC7374E427}"/>
              </a:ext>
            </a:extLst>
          </p:cNvPr>
          <p:cNvSpPr txBox="1">
            <a:spLocks/>
          </p:cNvSpPr>
          <p:nvPr/>
        </p:nvSpPr>
        <p:spPr>
          <a:xfrm>
            <a:off x="7003467" y="501843"/>
            <a:ext cx="3723355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Reginal offices (9)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67A90BE-ABAA-B358-3D09-37BF27592346}"/>
              </a:ext>
            </a:extLst>
          </p:cNvPr>
          <p:cNvSpPr txBox="1">
            <a:spLocks/>
          </p:cNvSpPr>
          <p:nvPr/>
        </p:nvSpPr>
        <p:spPr>
          <a:xfrm>
            <a:off x="3205375" y="2623420"/>
            <a:ext cx="2998904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/ Translation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D5728F9-CC7D-EB77-3FF8-184C47F055A2}"/>
              </a:ext>
            </a:extLst>
          </p:cNvPr>
          <p:cNvSpPr txBox="1">
            <a:spLocks/>
          </p:cNvSpPr>
          <p:nvPr/>
        </p:nvSpPr>
        <p:spPr>
          <a:xfrm>
            <a:off x="3118037" y="4575794"/>
            <a:ext cx="2998904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 / Research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FF9A8DA-8DCE-1545-BCCA-210D4763BF71}"/>
              </a:ext>
            </a:extLst>
          </p:cNvPr>
          <p:cNvSpPr txBox="1">
            <a:spLocks/>
          </p:cNvSpPr>
          <p:nvPr/>
        </p:nvSpPr>
        <p:spPr>
          <a:xfrm>
            <a:off x="8377092" y="4839491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3113E0E-4768-E2BA-CC23-83527D3E2631}"/>
              </a:ext>
            </a:extLst>
          </p:cNvPr>
          <p:cNvSpPr txBox="1">
            <a:spLocks/>
          </p:cNvSpPr>
          <p:nvPr/>
        </p:nvSpPr>
        <p:spPr>
          <a:xfrm>
            <a:off x="6685025" y="4309072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Barcelona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D42030A-50C7-0876-BAFF-9318D18F0821}"/>
              </a:ext>
            </a:extLst>
          </p:cNvPr>
          <p:cNvSpPr/>
          <p:nvPr/>
        </p:nvSpPr>
        <p:spPr>
          <a:xfrm>
            <a:off x="460283" y="1774192"/>
            <a:ext cx="11487992" cy="3480882"/>
          </a:xfrm>
          <a:prstGeom prst="rightArrow">
            <a:avLst/>
          </a:prstGeom>
          <a:solidFill>
            <a:srgbClr val="FFC000">
              <a:alpha val="3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3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79D250-96E7-AC7A-7CFF-96529A21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94" y="1297084"/>
            <a:ext cx="5026753" cy="5003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D54C92B-8260-B914-9DDB-C17A08F901F6}"/>
              </a:ext>
            </a:extLst>
          </p:cNvPr>
          <p:cNvSpPr txBox="1">
            <a:spLocks/>
          </p:cNvSpPr>
          <p:nvPr/>
        </p:nvSpPr>
        <p:spPr>
          <a:xfrm>
            <a:off x="-61251" y="-133593"/>
            <a:ext cx="1225325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Network Plan &amp; Annual Goal, 2023</a:t>
            </a:r>
            <a:endParaRPr lang="en-US" sz="4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9E82CD-C8D0-D32D-CFC6-E2EA6F281A2A}"/>
              </a:ext>
            </a:extLst>
          </p:cNvPr>
          <p:cNvSpPr txBox="1">
            <a:spLocks/>
          </p:cNvSpPr>
          <p:nvPr/>
        </p:nvSpPr>
        <p:spPr>
          <a:xfrm>
            <a:off x="3184061" y="3644455"/>
            <a:ext cx="307313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Headquarter: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Delaware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C0499A-EB65-90DD-F6C5-10FD955AA7A2}"/>
              </a:ext>
            </a:extLst>
          </p:cNvPr>
          <p:cNvSpPr txBox="1">
            <a:spLocks/>
          </p:cNvSpPr>
          <p:nvPr/>
        </p:nvSpPr>
        <p:spPr>
          <a:xfrm>
            <a:off x="4484092" y="1957828"/>
            <a:ext cx="29618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Jose, CA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183783-584F-5B40-0729-87D5867D7AE9}"/>
              </a:ext>
            </a:extLst>
          </p:cNvPr>
          <p:cNvSpPr txBox="1">
            <a:spLocks/>
          </p:cNvSpPr>
          <p:nvPr/>
        </p:nvSpPr>
        <p:spPr>
          <a:xfrm>
            <a:off x="6857009" y="2610017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B0AD5D4-ABD8-D6BD-8899-AE9C007881FE}"/>
              </a:ext>
            </a:extLst>
          </p:cNvPr>
          <p:cNvSpPr txBox="1">
            <a:spLocks/>
          </p:cNvSpPr>
          <p:nvPr/>
        </p:nvSpPr>
        <p:spPr>
          <a:xfrm>
            <a:off x="5304107" y="2557475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7B3B57C-9877-1476-C34D-053ADAA495EA}"/>
              </a:ext>
            </a:extLst>
          </p:cNvPr>
          <p:cNvSpPr txBox="1">
            <a:spLocks/>
          </p:cNvSpPr>
          <p:nvPr/>
        </p:nvSpPr>
        <p:spPr>
          <a:xfrm>
            <a:off x="4709544" y="3670469"/>
            <a:ext cx="426806" cy="241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193602B-1063-6B44-76F9-BA66B8786C4A}"/>
              </a:ext>
            </a:extLst>
          </p:cNvPr>
          <p:cNvSpPr txBox="1">
            <a:spLocks/>
          </p:cNvSpPr>
          <p:nvPr/>
        </p:nvSpPr>
        <p:spPr>
          <a:xfrm>
            <a:off x="7628542" y="3171417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C2991FF-9B6F-B9C6-DD8E-55DFF068A12B}"/>
              </a:ext>
            </a:extLst>
          </p:cNvPr>
          <p:cNvSpPr txBox="1">
            <a:spLocks/>
          </p:cNvSpPr>
          <p:nvPr/>
        </p:nvSpPr>
        <p:spPr>
          <a:xfrm>
            <a:off x="-58007" y="3945042"/>
            <a:ext cx="4129957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 A Investment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Development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Accumulate Marketing Tech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Patent Registration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Publishing to Journals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(BFS-CDSVM)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B9079D-6C29-68E9-232F-E503CB004438}"/>
              </a:ext>
            </a:extLst>
          </p:cNvPr>
          <p:cNvSpPr txBox="1">
            <a:spLocks/>
          </p:cNvSpPr>
          <p:nvPr/>
        </p:nvSpPr>
        <p:spPr>
          <a:xfrm>
            <a:off x="-58572" y="2105598"/>
            <a:ext cx="383523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Launching Mobile App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327B6C-2A74-FC92-EDD3-E488C1A23F5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922947" y="2763520"/>
            <a:ext cx="520858" cy="9069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3F81C6-4BF2-A810-4DE1-2BA1173DD164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922947" y="3367485"/>
            <a:ext cx="2870359" cy="3029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5A94D7-1E2F-FF24-33E2-57AF0519B01D}"/>
              </a:ext>
            </a:extLst>
          </p:cNvPr>
          <p:cNvCxnSpPr>
            <a:cxnSpLocks/>
          </p:cNvCxnSpPr>
          <p:nvPr/>
        </p:nvCxnSpPr>
        <p:spPr>
          <a:xfrm>
            <a:off x="5457496" y="2761285"/>
            <a:ext cx="2414247" cy="5871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7C447137-A211-92F1-6C2B-6BD63AF375C9}"/>
              </a:ext>
            </a:extLst>
          </p:cNvPr>
          <p:cNvSpPr txBox="1">
            <a:spLocks/>
          </p:cNvSpPr>
          <p:nvPr/>
        </p:nvSpPr>
        <p:spPr>
          <a:xfrm>
            <a:off x="8777199" y="3080816"/>
            <a:ext cx="383523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 Labor 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22D3160-0051-AF28-2919-4820A2A3A6C7}"/>
              </a:ext>
            </a:extLst>
          </p:cNvPr>
          <p:cNvSpPr txBox="1">
            <a:spLocks/>
          </p:cNvSpPr>
          <p:nvPr/>
        </p:nvSpPr>
        <p:spPr>
          <a:xfrm>
            <a:off x="8789109" y="4096106"/>
            <a:ext cx="383523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100 % Remote Work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07E9401-D59F-CE9B-8A42-D3CF2A08CA30}"/>
              </a:ext>
            </a:extLst>
          </p:cNvPr>
          <p:cNvSpPr txBox="1">
            <a:spLocks/>
          </p:cNvSpPr>
          <p:nvPr/>
        </p:nvSpPr>
        <p:spPr>
          <a:xfrm>
            <a:off x="8789109" y="5258013"/>
            <a:ext cx="401374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Maximize Marketing Capability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6B85C09-E40C-1026-7042-05F6493F9EF7}"/>
              </a:ext>
            </a:extLst>
          </p:cNvPr>
          <p:cNvSpPr txBox="1">
            <a:spLocks/>
          </p:cNvSpPr>
          <p:nvPr/>
        </p:nvSpPr>
        <p:spPr>
          <a:xfrm>
            <a:off x="9160985" y="1184600"/>
            <a:ext cx="2940103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Recruitment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8931E98-AC11-5098-EFEA-D703EADC09F3}"/>
              </a:ext>
            </a:extLst>
          </p:cNvPr>
          <p:cNvSpPr txBox="1">
            <a:spLocks/>
          </p:cNvSpPr>
          <p:nvPr/>
        </p:nvSpPr>
        <p:spPr>
          <a:xfrm>
            <a:off x="8967618" y="2147699"/>
            <a:ext cx="383523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Reginal Managers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(Silicon Valley, Seoul)</a:t>
            </a:r>
            <a:endParaRPr lang="en-US" sz="2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F216CF52-37AE-96C9-2C6E-456345373496}"/>
              </a:ext>
            </a:extLst>
          </p:cNvPr>
          <p:cNvSpPr txBox="1">
            <a:spLocks/>
          </p:cNvSpPr>
          <p:nvPr/>
        </p:nvSpPr>
        <p:spPr>
          <a:xfrm>
            <a:off x="-555390" y="1144552"/>
            <a:ext cx="4724266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Revenue: </a:t>
            </a:r>
          </a:p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$ 43 M</a:t>
            </a:r>
          </a:p>
        </p:txBody>
      </p:sp>
    </p:spTree>
    <p:extLst>
      <p:ext uri="{BB962C8B-B14F-4D97-AF65-F5344CB8AC3E}">
        <p14:creationId xmlns:p14="http://schemas.microsoft.com/office/powerpoint/2010/main" val="154143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79D250-96E7-AC7A-7CFF-96529A21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321" y="1295360"/>
            <a:ext cx="5026753" cy="5003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9E82CD-C8D0-D32D-CFC6-E2EA6F281A2A}"/>
              </a:ext>
            </a:extLst>
          </p:cNvPr>
          <p:cNvSpPr txBox="1">
            <a:spLocks/>
          </p:cNvSpPr>
          <p:nvPr/>
        </p:nvSpPr>
        <p:spPr>
          <a:xfrm>
            <a:off x="1779443" y="2946462"/>
            <a:ext cx="4854906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Delaware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C0499A-EB65-90DD-F6C5-10FD955AA7A2}"/>
              </a:ext>
            </a:extLst>
          </p:cNvPr>
          <p:cNvSpPr txBox="1">
            <a:spLocks/>
          </p:cNvSpPr>
          <p:nvPr/>
        </p:nvSpPr>
        <p:spPr>
          <a:xfrm>
            <a:off x="3809804" y="1752757"/>
            <a:ext cx="29618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Jose, CA</a:t>
            </a:r>
          </a:p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(AI research center)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183783-584F-5B40-0729-87D5867D7AE9}"/>
              </a:ext>
            </a:extLst>
          </p:cNvPr>
          <p:cNvSpPr txBox="1">
            <a:spLocks/>
          </p:cNvSpPr>
          <p:nvPr/>
        </p:nvSpPr>
        <p:spPr>
          <a:xfrm>
            <a:off x="6826582" y="2627821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AA3F58-2B9F-C88C-B65F-90446967E7ED}"/>
              </a:ext>
            </a:extLst>
          </p:cNvPr>
          <p:cNvSpPr txBox="1">
            <a:spLocks/>
          </p:cNvSpPr>
          <p:nvPr/>
        </p:nvSpPr>
        <p:spPr>
          <a:xfrm>
            <a:off x="6332060" y="2163390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1345B7-EA3B-C7CD-7E13-7B7C4F214287}"/>
              </a:ext>
            </a:extLst>
          </p:cNvPr>
          <p:cNvSpPr txBox="1">
            <a:spLocks/>
          </p:cNvSpPr>
          <p:nvPr/>
        </p:nvSpPr>
        <p:spPr>
          <a:xfrm>
            <a:off x="4210689" y="3328836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Toronto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247C682-9F84-7942-D27B-BB438860E44E}"/>
              </a:ext>
            </a:extLst>
          </p:cNvPr>
          <p:cNvSpPr txBox="1">
            <a:spLocks/>
          </p:cNvSpPr>
          <p:nvPr/>
        </p:nvSpPr>
        <p:spPr>
          <a:xfrm>
            <a:off x="3351377" y="3689249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A0E636-43A9-67A3-5EE1-3B67AB7B8089}"/>
              </a:ext>
            </a:extLst>
          </p:cNvPr>
          <p:cNvSpPr txBox="1">
            <a:spLocks/>
          </p:cNvSpPr>
          <p:nvPr/>
        </p:nvSpPr>
        <p:spPr>
          <a:xfrm>
            <a:off x="5129449" y="4637175"/>
            <a:ext cx="2121371" cy="426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C0C5415-E026-B41D-9EB8-7758176DF1C7}"/>
              </a:ext>
            </a:extLst>
          </p:cNvPr>
          <p:cNvSpPr txBox="1">
            <a:spLocks/>
          </p:cNvSpPr>
          <p:nvPr/>
        </p:nvSpPr>
        <p:spPr>
          <a:xfrm>
            <a:off x="7474624" y="3946445"/>
            <a:ext cx="2121371" cy="426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B0AD5D4-ABD8-D6BD-8899-AE9C007881FE}"/>
              </a:ext>
            </a:extLst>
          </p:cNvPr>
          <p:cNvSpPr txBox="1">
            <a:spLocks/>
          </p:cNvSpPr>
          <p:nvPr/>
        </p:nvSpPr>
        <p:spPr>
          <a:xfrm>
            <a:off x="4863934" y="2555751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7B3B57C-9877-1476-C34D-053ADAA495EA}"/>
              </a:ext>
            </a:extLst>
          </p:cNvPr>
          <p:cNvSpPr txBox="1">
            <a:spLocks/>
          </p:cNvSpPr>
          <p:nvPr/>
        </p:nvSpPr>
        <p:spPr>
          <a:xfrm>
            <a:off x="4332433" y="3678307"/>
            <a:ext cx="426806" cy="241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1D2D0BE-6943-FD42-F418-8303CF11AFE9}"/>
              </a:ext>
            </a:extLst>
          </p:cNvPr>
          <p:cNvSpPr txBox="1">
            <a:spLocks/>
          </p:cNvSpPr>
          <p:nvPr/>
        </p:nvSpPr>
        <p:spPr>
          <a:xfrm>
            <a:off x="4412063" y="3649620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F152A3E-AADF-C6A1-5171-AA8B4934C5B7}"/>
              </a:ext>
            </a:extLst>
          </p:cNvPr>
          <p:cNvSpPr txBox="1">
            <a:spLocks/>
          </p:cNvSpPr>
          <p:nvPr/>
        </p:nvSpPr>
        <p:spPr>
          <a:xfrm>
            <a:off x="4626777" y="3405124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40641604-68C6-6526-0876-4547CD30AFF3}"/>
              </a:ext>
            </a:extLst>
          </p:cNvPr>
          <p:cNvSpPr txBox="1">
            <a:spLocks/>
          </p:cNvSpPr>
          <p:nvPr/>
        </p:nvSpPr>
        <p:spPr>
          <a:xfrm>
            <a:off x="5742439" y="5027091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C07D4A3-56FB-2913-D285-5CDC4702CC13}"/>
              </a:ext>
            </a:extLst>
          </p:cNvPr>
          <p:cNvSpPr txBox="1">
            <a:spLocks/>
          </p:cNvSpPr>
          <p:nvPr/>
        </p:nvSpPr>
        <p:spPr>
          <a:xfrm>
            <a:off x="8257127" y="3777763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BED28D85-9151-7116-C4A0-6ED064D1D278}"/>
              </a:ext>
            </a:extLst>
          </p:cNvPr>
          <p:cNvSpPr txBox="1">
            <a:spLocks/>
          </p:cNvSpPr>
          <p:nvPr/>
        </p:nvSpPr>
        <p:spPr>
          <a:xfrm>
            <a:off x="7112873" y="2847140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193602B-1063-6B44-76F9-BA66B8786C4A}"/>
              </a:ext>
            </a:extLst>
          </p:cNvPr>
          <p:cNvSpPr txBox="1">
            <a:spLocks/>
          </p:cNvSpPr>
          <p:nvPr/>
        </p:nvSpPr>
        <p:spPr>
          <a:xfrm>
            <a:off x="7188369" y="3169693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EFF0B25-BB4F-A8E7-0C11-B79605414A1C}"/>
              </a:ext>
            </a:extLst>
          </p:cNvPr>
          <p:cNvSpPr txBox="1">
            <a:spLocks/>
          </p:cNvSpPr>
          <p:nvPr/>
        </p:nvSpPr>
        <p:spPr>
          <a:xfrm>
            <a:off x="3682881" y="4170327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8185DB-5ABF-4824-A7C5-0B162AE5E1CC}"/>
              </a:ext>
            </a:extLst>
          </p:cNvPr>
          <p:cNvSpPr txBox="1">
            <a:spLocks/>
          </p:cNvSpPr>
          <p:nvPr/>
        </p:nvSpPr>
        <p:spPr>
          <a:xfrm>
            <a:off x="5340286" y="4517802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53B1F5-D9CE-5E18-D83C-80C471B9264D}"/>
              </a:ext>
            </a:extLst>
          </p:cNvPr>
          <p:cNvSpPr txBox="1">
            <a:spLocks/>
          </p:cNvSpPr>
          <p:nvPr/>
        </p:nvSpPr>
        <p:spPr>
          <a:xfrm>
            <a:off x="5290740" y="5006553"/>
            <a:ext cx="426806" cy="392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BFDC81-292E-A5F0-5E09-3917229E97A4}"/>
              </a:ext>
            </a:extLst>
          </p:cNvPr>
          <p:cNvSpPr txBox="1">
            <a:spLocks/>
          </p:cNvSpPr>
          <p:nvPr/>
        </p:nvSpPr>
        <p:spPr>
          <a:xfrm>
            <a:off x="3527976" y="4482533"/>
            <a:ext cx="212137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Barcelona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B3A7E0-51E9-C604-14EB-C18F79842951}"/>
              </a:ext>
            </a:extLst>
          </p:cNvPr>
          <p:cNvSpPr txBox="1">
            <a:spLocks/>
          </p:cNvSpPr>
          <p:nvPr/>
        </p:nvSpPr>
        <p:spPr>
          <a:xfrm>
            <a:off x="8683933" y="2295994"/>
            <a:ext cx="383523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Technology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Technology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Fetal Health Prediction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Device Development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 AI tech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9B22A8-98C0-C6AE-5766-FF16CACE1A80}"/>
              </a:ext>
            </a:extLst>
          </p:cNvPr>
          <p:cNvSpPr txBox="1">
            <a:spLocks/>
          </p:cNvSpPr>
          <p:nvPr/>
        </p:nvSpPr>
        <p:spPr>
          <a:xfrm>
            <a:off x="-86030" y="2956474"/>
            <a:ext cx="4583194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Recruitment Plan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D66AC8-D98F-9B2B-EB2A-5BA7FE4E0E9D}"/>
              </a:ext>
            </a:extLst>
          </p:cNvPr>
          <p:cNvSpPr txBox="1">
            <a:spLocks/>
          </p:cNvSpPr>
          <p:nvPr/>
        </p:nvSpPr>
        <p:spPr>
          <a:xfrm>
            <a:off x="37929" y="3865551"/>
            <a:ext cx="383523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Software Engineers</a:t>
            </a:r>
            <a:endParaRPr lang="en-US" sz="2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B191647-CD13-14D4-8BFB-68DA07616DD9}"/>
              </a:ext>
            </a:extLst>
          </p:cNvPr>
          <p:cNvSpPr txBox="1">
            <a:spLocks/>
          </p:cNvSpPr>
          <p:nvPr/>
        </p:nvSpPr>
        <p:spPr>
          <a:xfrm>
            <a:off x="40610" y="4581296"/>
            <a:ext cx="383523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AI Researchers </a:t>
            </a:r>
            <a:endParaRPr lang="en-US" sz="2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DB438D-8BBA-761D-CD6A-72C36F41134F}"/>
              </a:ext>
            </a:extLst>
          </p:cNvPr>
          <p:cNvSpPr txBox="1">
            <a:spLocks/>
          </p:cNvSpPr>
          <p:nvPr/>
        </p:nvSpPr>
        <p:spPr>
          <a:xfrm>
            <a:off x="41290" y="5355761"/>
            <a:ext cx="383523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Medical Advisors</a:t>
            </a:r>
            <a:endParaRPr lang="en-US" sz="2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B1398AC-0D16-88C3-F94E-BB4E33A2A4D7}"/>
              </a:ext>
            </a:extLst>
          </p:cNvPr>
          <p:cNvSpPr txBox="1">
            <a:spLocks/>
          </p:cNvSpPr>
          <p:nvPr/>
        </p:nvSpPr>
        <p:spPr>
          <a:xfrm>
            <a:off x="-61251" y="-133593"/>
            <a:ext cx="1225325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Network Plan &amp; Annual Goal, 2024</a:t>
            </a:r>
            <a:endParaRPr lang="en-US" sz="4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18A3C09-E92B-9D37-8189-FE3AB8270EA0}"/>
              </a:ext>
            </a:extLst>
          </p:cNvPr>
          <p:cNvSpPr txBox="1">
            <a:spLocks/>
          </p:cNvSpPr>
          <p:nvPr/>
        </p:nvSpPr>
        <p:spPr>
          <a:xfrm>
            <a:off x="-656008" y="1314162"/>
            <a:ext cx="4724266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Revenue: </a:t>
            </a:r>
          </a:p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$ 80 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105365-F914-0483-AA32-A8CA765C4F76}"/>
              </a:ext>
            </a:extLst>
          </p:cNvPr>
          <p:cNvSpPr/>
          <p:nvPr/>
        </p:nvSpPr>
        <p:spPr>
          <a:xfrm>
            <a:off x="8690696" y="1561298"/>
            <a:ext cx="3358534" cy="19301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EE00A0-9DF0-BF29-3B12-CCCB1FD11290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519159" y="2081227"/>
            <a:ext cx="2171537" cy="4451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294583-F2E3-D9A7-4658-9B421E86A516}"/>
              </a:ext>
            </a:extLst>
          </p:cNvPr>
          <p:cNvCxnSpPr>
            <a:cxnSpLocks/>
          </p:cNvCxnSpPr>
          <p:nvPr/>
        </p:nvCxnSpPr>
        <p:spPr>
          <a:xfrm flipV="1">
            <a:off x="4467225" y="2678014"/>
            <a:ext cx="562321" cy="105564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23DB460-5285-1DBD-2090-B6AD698F12F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545836" y="2987516"/>
            <a:ext cx="2779761" cy="6907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C83BE6A-71B5-2DF0-7A9A-601DC0B7898E}"/>
              </a:ext>
            </a:extLst>
          </p:cNvPr>
          <p:cNvCxnSpPr>
            <a:cxnSpLocks/>
          </p:cNvCxnSpPr>
          <p:nvPr/>
        </p:nvCxnSpPr>
        <p:spPr>
          <a:xfrm flipV="1">
            <a:off x="4444654" y="3398149"/>
            <a:ext cx="2880943" cy="3007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E5B5E5-E07B-8D06-3FAD-9858F60CE5E9}"/>
              </a:ext>
            </a:extLst>
          </p:cNvPr>
          <p:cNvCxnSpPr>
            <a:cxnSpLocks/>
          </p:cNvCxnSpPr>
          <p:nvPr/>
        </p:nvCxnSpPr>
        <p:spPr>
          <a:xfrm flipV="1">
            <a:off x="4515370" y="3562457"/>
            <a:ext cx="266440" cy="1263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A810E16-9EC0-2E5C-A772-5FC428D3C941}"/>
              </a:ext>
            </a:extLst>
          </p:cNvPr>
          <p:cNvCxnSpPr>
            <a:cxnSpLocks/>
          </p:cNvCxnSpPr>
          <p:nvPr/>
        </p:nvCxnSpPr>
        <p:spPr>
          <a:xfrm>
            <a:off x="4648055" y="3883360"/>
            <a:ext cx="900190" cy="7903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3959A5-E74C-464C-139D-05181514557D}"/>
              </a:ext>
            </a:extLst>
          </p:cNvPr>
          <p:cNvCxnSpPr>
            <a:cxnSpLocks/>
          </p:cNvCxnSpPr>
          <p:nvPr/>
        </p:nvCxnSpPr>
        <p:spPr>
          <a:xfrm>
            <a:off x="4621255" y="3841467"/>
            <a:ext cx="882888" cy="13391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E6F2631-EB15-A207-6E1E-2E565BB88336}"/>
              </a:ext>
            </a:extLst>
          </p:cNvPr>
          <p:cNvCxnSpPr>
            <a:cxnSpLocks/>
          </p:cNvCxnSpPr>
          <p:nvPr/>
        </p:nvCxnSpPr>
        <p:spPr>
          <a:xfrm>
            <a:off x="4577499" y="3831334"/>
            <a:ext cx="1323276" cy="13712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78AD75B-C58B-607F-F8C0-126F701FB868}"/>
              </a:ext>
            </a:extLst>
          </p:cNvPr>
          <p:cNvCxnSpPr>
            <a:cxnSpLocks/>
          </p:cNvCxnSpPr>
          <p:nvPr/>
        </p:nvCxnSpPr>
        <p:spPr>
          <a:xfrm>
            <a:off x="5105043" y="2698456"/>
            <a:ext cx="2145777" cy="3216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3493A09-9E70-ED27-A23C-9E11189B945F}"/>
              </a:ext>
            </a:extLst>
          </p:cNvPr>
          <p:cNvCxnSpPr>
            <a:cxnSpLocks/>
          </p:cNvCxnSpPr>
          <p:nvPr/>
        </p:nvCxnSpPr>
        <p:spPr>
          <a:xfrm>
            <a:off x="5052030" y="2707626"/>
            <a:ext cx="2296291" cy="6538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1BEB15-6778-0B39-0F09-836037B26D08}"/>
              </a:ext>
            </a:extLst>
          </p:cNvPr>
          <p:cNvCxnSpPr>
            <a:cxnSpLocks/>
          </p:cNvCxnSpPr>
          <p:nvPr/>
        </p:nvCxnSpPr>
        <p:spPr>
          <a:xfrm>
            <a:off x="5045529" y="2759529"/>
            <a:ext cx="3331945" cy="11710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29CF754-9360-60D1-D56C-37CB0D2A604C}"/>
              </a:ext>
            </a:extLst>
          </p:cNvPr>
          <p:cNvCxnSpPr>
            <a:cxnSpLocks/>
          </p:cNvCxnSpPr>
          <p:nvPr/>
        </p:nvCxnSpPr>
        <p:spPr>
          <a:xfrm>
            <a:off x="5052030" y="2781322"/>
            <a:ext cx="469283" cy="19325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ED9875A-0662-8395-A909-4876A83D3D5C}"/>
              </a:ext>
            </a:extLst>
          </p:cNvPr>
          <p:cNvCxnSpPr>
            <a:cxnSpLocks/>
          </p:cNvCxnSpPr>
          <p:nvPr/>
        </p:nvCxnSpPr>
        <p:spPr>
          <a:xfrm>
            <a:off x="5062699" y="2811517"/>
            <a:ext cx="843437" cy="238958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D1012CE-277E-0E00-084E-F12027ADEF7E}"/>
              </a:ext>
            </a:extLst>
          </p:cNvPr>
          <p:cNvCxnSpPr>
            <a:cxnSpLocks/>
          </p:cNvCxnSpPr>
          <p:nvPr/>
        </p:nvCxnSpPr>
        <p:spPr>
          <a:xfrm>
            <a:off x="5027565" y="2698456"/>
            <a:ext cx="458372" cy="2482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1">
            <a:extLst>
              <a:ext uri="{FF2B5EF4-FFF2-40B4-BE49-F238E27FC236}">
                <a16:creationId xmlns:a16="http://schemas.microsoft.com/office/drawing/2014/main" id="{36EDA8E9-F033-E49D-EF96-441511EA659A}"/>
              </a:ext>
            </a:extLst>
          </p:cNvPr>
          <p:cNvSpPr txBox="1">
            <a:spLocks/>
          </p:cNvSpPr>
          <p:nvPr/>
        </p:nvSpPr>
        <p:spPr>
          <a:xfrm>
            <a:off x="-61251" y="6135244"/>
            <a:ext cx="12660507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CEO/CFO, 1 CTO, 1 CMO &amp;  7 Reginal Managers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(Japanese, Chinese, Spanish, Italian) </a:t>
            </a:r>
            <a:endParaRPr lang="en-US" sz="2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4B855B-E4AC-984A-B217-D60375E42EFB}"/>
              </a:ext>
            </a:extLst>
          </p:cNvPr>
          <p:cNvCxnSpPr>
            <a:cxnSpLocks/>
          </p:cNvCxnSpPr>
          <p:nvPr/>
        </p:nvCxnSpPr>
        <p:spPr>
          <a:xfrm>
            <a:off x="4512014" y="3757242"/>
            <a:ext cx="3944222" cy="2074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163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29775F-BB67-B5DB-F17A-24C0EC9BEC30}"/>
              </a:ext>
            </a:extLst>
          </p:cNvPr>
          <p:cNvSpPr txBox="1">
            <a:spLocks/>
          </p:cNvSpPr>
          <p:nvPr/>
        </p:nvSpPr>
        <p:spPr>
          <a:xfrm>
            <a:off x="801330" y="2683993"/>
            <a:ext cx="10589340" cy="745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Plan</a:t>
            </a:r>
          </a:p>
        </p:txBody>
      </p:sp>
    </p:spTree>
    <p:extLst>
      <p:ext uri="{BB962C8B-B14F-4D97-AF65-F5344CB8AC3E}">
        <p14:creationId xmlns:p14="http://schemas.microsoft.com/office/powerpoint/2010/main" val="960875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5854641-7B9D-42B2-FAD2-C6B845533C00}"/>
              </a:ext>
            </a:extLst>
          </p:cNvPr>
          <p:cNvSpPr txBox="1">
            <a:spLocks/>
          </p:cNvSpPr>
          <p:nvPr/>
        </p:nvSpPr>
        <p:spPr>
          <a:xfrm>
            <a:off x="1763480" y="4281384"/>
            <a:ext cx="1908904" cy="4666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(Subsidiary)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C317B1-32A7-24F8-D1F0-D1FAF9A72F73}"/>
              </a:ext>
            </a:extLst>
          </p:cNvPr>
          <p:cNvSpPr txBox="1">
            <a:spLocks/>
          </p:cNvSpPr>
          <p:nvPr/>
        </p:nvSpPr>
        <p:spPr>
          <a:xfrm>
            <a:off x="1267189" y="3920753"/>
            <a:ext cx="3275324" cy="4666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Research Center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6B-A90F-EC97-EA48-35494C37569A}"/>
              </a:ext>
            </a:extLst>
          </p:cNvPr>
          <p:cNvSpPr/>
          <p:nvPr/>
        </p:nvSpPr>
        <p:spPr>
          <a:xfrm>
            <a:off x="1307622" y="3935501"/>
            <a:ext cx="2790841" cy="842436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8B40CF-178F-28FD-CD78-A1EBB5836601}"/>
              </a:ext>
            </a:extLst>
          </p:cNvPr>
          <p:cNvSpPr/>
          <p:nvPr/>
        </p:nvSpPr>
        <p:spPr>
          <a:xfrm>
            <a:off x="986896" y="1887181"/>
            <a:ext cx="3596050" cy="1024585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EA2B9F-1C25-07A4-CED1-202F46E0C2F0}"/>
              </a:ext>
            </a:extLst>
          </p:cNvPr>
          <p:cNvSpPr txBox="1">
            <a:spLocks/>
          </p:cNvSpPr>
          <p:nvPr/>
        </p:nvSpPr>
        <p:spPr>
          <a:xfrm>
            <a:off x="1226756" y="1932824"/>
            <a:ext cx="3356190" cy="4666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SlideAI Education Inc.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8040A7-2699-8920-6F28-1A9AD6697F89}"/>
              </a:ext>
            </a:extLst>
          </p:cNvPr>
          <p:cNvCxnSpPr>
            <a:cxnSpLocks/>
          </p:cNvCxnSpPr>
          <p:nvPr/>
        </p:nvCxnSpPr>
        <p:spPr>
          <a:xfrm flipH="1">
            <a:off x="2711523" y="2926514"/>
            <a:ext cx="8095" cy="9942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54049FDE-2D47-44B8-032E-BB99FD09EA6A}"/>
              </a:ext>
            </a:extLst>
          </p:cNvPr>
          <p:cNvSpPr txBox="1">
            <a:spLocks/>
          </p:cNvSpPr>
          <p:nvPr/>
        </p:nvSpPr>
        <p:spPr>
          <a:xfrm>
            <a:off x="422788" y="4708433"/>
            <a:ext cx="4724266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Risk on Investment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8C6E33-7B34-56A8-90DA-3BF7056BB8E0}"/>
              </a:ext>
            </a:extLst>
          </p:cNvPr>
          <p:cNvSpPr txBox="1">
            <a:spLocks/>
          </p:cNvSpPr>
          <p:nvPr/>
        </p:nvSpPr>
        <p:spPr>
          <a:xfrm>
            <a:off x="1469272" y="2374682"/>
            <a:ext cx="3316585" cy="4666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(Parent Company)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3FD481-FF7A-333A-7D04-944E2DE2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45" y="57609"/>
            <a:ext cx="1688776" cy="1665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DF1A01-486C-E120-73C7-D4CD4A65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171" y="5348935"/>
            <a:ext cx="1357522" cy="89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67F54-EB07-31D4-80C3-2F45628C5C38}"/>
              </a:ext>
            </a:extLst>
          </p:cNvPr>
          <p:cNvSpPr txBox="1">
            <a:spLocks/>
          </p:cNvSpPr>
          <p:nvPr/>
        </p:nvSpPr>
        <p:spPr>
          <a:xfrm>
            <a:off x="5337157" y="5029138"/>
            <a:ext cx="7100650" cy="558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Technology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Technology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Unborn baby Health Prediction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Device Development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 AI technology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38CA9B-5518-A071-16B2-91AE98E8936F}"/>
              </a:ext>
            </a:extLst>
          </p:cNvPr>
          <p:cNvSpPr txBox="1">
            <a:spLocks/>
          </p:cNvSpPr>
          <p:nvPr/>
        </p:nvSpPr>
        <p:spPr>
          <a:xfrm>
            <a:off x="3298055" y="0"/>
            <a:ext cx="8294177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for AI Research Center 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A8B57FD-6511-421E-756A-D9C70D008E80}"/>
              </a:ext>
            </a:extLst>
          </p:cNvPr>
          <p:cNvSpPr txBox="1">
            <a:spLocks/>
          </p:cNvSpPr>
          <p:nvPr/>
        </p:nvSpPr>
        <p:spPr>
          <a:xfrm>
            <a:off x="5096080" y="961769"/>
            <a:ext cx="8294177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altLang="ja-JP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Main Technologies to Develop</a:t>
            </a:r>
            <a:endParaRPr lang="en-US" sz="3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70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8EF4DA-2877-C863-E3CF-83ACE2593B16}"/>
              </a:ext>
            </a:extLst>
          </p:cNvPr>
          <p:cNvSpPr txBox="1">
            <a:spLocks/>
          </p:cNvSpPr>
          <p:nvPr/>
        </p:nvSpPr>
        <p:spPr>
          <a:xfrm>
            <a:off x="1077629" y="-77509"/>
            <a:ext cx="8717908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for Applying Technology 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9FF642-6925-8ED5-DBAD-CA54CAA39838}"/>
              </a:ext>
            </a:extLst>
          </p:cNvPr>
          <p:cNvSpPr txBox="1">
            <a:spLocks/>
          </p:cNvSpPr>
          <p:nvPr/>
        </p:nvSpPr>
        <p:spPr>
          <a:xfrm>
            <a:off x="142313" y="1102050"/>
            <a:ext cx="8717908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1: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284F27-02F5-6A84-5550-25DF660218E6}"/>
              </a:ext>
            </a:extLst>
          </p:cNvPr>
          <p:cNvSpPr txBox="1">
            <a:spLocks/>
          </p:cNvSpPr>
          <p:nvPr/>
        </p:nvSpPr>
        <p:spPr>
          <a:xfrm>
            <a:off x="142313" y="2192290"/>
            <a:ext cx="8717908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2: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6A3299-84C7-43E6-EDD3-9524645CCE32}"/>
              </a:ext>
            </a:extLst>
          </p:cNvPr>
          <p:cNvSpPr txBox="1">
            <a:spLocks/>
          </p:cNvSpPr>
          <p:nvPr/>
        </p:nvSpPr>
        <p:spPr>
          <a:xfrm>
            <a:off x="142313" y="3558841"/>
            <a:ext cx="8717908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3: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CD0F27-82ED-F5C7-86B7-D8B21477931D}"/>
              </a:ext>
            </a:extLst>
          </p:cNvPr>
          <p:cNvSpPr txBox="1">
            <a:spLocks/>
          </p:cNvSpPr>
          <p:nvPr/>
        </p:nvSpPr>
        <p:spPr>
          <a:xfrm>
            <a:off x="142313" y="4585914"/>
            <a:ext cx="8717908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4: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932D91-13EC-629A-7C2E-C6CAC9E97069}"/>
              </a:ext>
            </a:extLst>
          </p:cNvPr>
          <p:cNvSpPr txBox="1">
            <a:spLocks/>
          </p:cNvSpPr>
          <p:nvPr/>
        </p:nvSpPr>
        <p:spPr>
          <a:xfrm>
            <a:off x="9078364" y="44316"/>
            <a:ext cx="3368354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(BFS-CDSVM)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E1B9E8D-E57D-D036-3A3F-C9950825E7B8}"/>
              </a:ext>
            </a:extLst>
          </p:cNvPr>
          <p:cNvSpPr txBox="1">
            <a:spLocks/>
          </p:cNvSpPr>
          <p:nvPr/>
        </p:nvSpPr>
        <p:spPr>
          <a:xfrm>
            <a:off x="1684600" y="1222509"/>
            <a:ext cx="9414324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to Marketing data for platforms (Youtube) Ad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77D89C-B92D-0CF2-1333-0037861236C0}"/>
              </a:ext>
            </a:extLst>
          </p:cNvPr>
          <p:cNvSpPr txBox="1">
            <a:spLocks/>
          </p:cNvSpPr>
          <p:nvPr/>
        </p:nvSpPr>
        <p:spPr>
          <a:xfrm>
            <a:off x="1684600" y="2279656"/>
            <a:ext cx="9414324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 it to complete Software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0FEB26-BFD3-D681-5AE8-EEABDAE62031}"/>
              </a:ext>
            </a:extLst>
          </p:cNvPr>
          <p:cNvSpPr txBox="1">
            <a:spLocks/>
          </p:cNvSpPr>
          <p:nvPr/>
        </p:nvSpPr>
        <p:spPr>
          <a:xfrm>
            <a:off x="1684600" y="3663803"/>
            <a:ext cx="9414324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to Unborn baby health checking device. 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C58B85-C1E1-CCC6-9C99-CC771060FFC1}"/>
              </a:ext>
            </a:extLst>
          </p:cNvPr>
          <p:cNvSpPr txBox="1">
            <a:spLocks/>
          </p:cNvSpPr>
          <p:nvPr/>
        </p:nvSpPr>
        <p:spPr>
          <a:xfrm>
            <a:off x="1684600" y="4695171"/>
            <a:ext cx="9892545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to Other medical devices using multiclass data. 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655B47-0F7B-16CC-078B-C23382BCADF3}"/>
              </a:ext>
            </a:extLst>
          </p:cNvPr>
          <p:cNvSpPr txBox="1">
            <a:spLocks/>
          </p:cNvSpPr>
          <p:nvPr/>
        </p:nvSpPr>
        <p:spPr>
          <a:xfrm>
            <a:off x="8928538" y="640910"/>
            <a:ext cx="3407979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Projected timeline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981C6-CADE-EB72-DC66-87352EE5C848}"/>
              </a:ext>
            </a:extLst>
          </p:cNvPr>
          <p:cNvSpPr txBox="1">
            <a:spLocks/>
          </p:cNvSpPr>
          <p:nvPr/>
        </p:nvSpPr>
        <p:spPr>
          <a:xfrm>
            <a:off x="10872794" y="1236179"/>
            <a:ext cx="1319206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~2023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5508D39-B200-CDB1-164B-2951E60F34EB}"/>
              </a:ext>
            </a:extLst>
          </p:cNvPr>
          <p:cNvSpPr txBox="1">
            <a:spLocks/>
          </p:cNvSpPr>
          <p:nvPr/>
        </p:nvSpPr>
        <p:spPr>
          <a:xfrm>
            <a:off x="10883542" y="2304625"/>
            <a:ext cx="1319206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~2024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D9C2AF-51BA-746A-34C0-8B173728EB83}"/>
              </a:ext>
            </a:extLst>
          </p:cNvPr>
          <p:cNvSpPr txBox="1">
            <a:spLocks/>
          </p:cNvSpPr>
          <p:nvPr/>
        </p:nvSpPr>
        <p:spPr>
          <a:xfrm>
            <a:off x="10158011" y="5080372"/>
            <a:ext cx="2288707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2026~2027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FA69A5-BB8C-5217-DAFC-676FD9EEDD8C}"/>
              </a:ext>
            </a:extLst>
          </p:cNvPr>
          <p:cNvSpPr txBox="1">
            <a:spLocks/>
          </p:cNvSpPr>
          <p:nvPr/>
        </p:nvSpPr>
        <p:spPr>
          <a:xfrm>
            <a:off x="10158011" y="3743938"/>
            <a:ext cx="2023241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2025~2026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F9414-65C0-5619-0DA0-9500582C9AE7}"/>
              </a:ext>
            </a:extLst>
          </p:cNvPr>
          <p:cNvSpPr txBox="1">
            <a:spLocks/>
          </p:cNvSpPr>
          <p:nvPr/>
        </p:nvSpPr>
        <p:spPr>
          <a:xfrm>
            <a:off x="2310203" y="5923332"/>
            <a:ext cx="9892545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timeline for Initial Public Offering (NASDAQ)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7AB938B-94E1-7943-38BF-B2AE4785EAE9}"/>
              </a:ext>
            </a:extLst>
          </p:cNvPr>
          <p:cNvSpPr txBox="1">
            <a:spLocks/>
          </p:cNvSpPr>
          <p:nvPr/>
        </p:nvSpPr>
        <p:spPr>
          <a:xfrm>
            <a:off x="11180379" y="5956825"/>
            <a:ext cx="1347793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2028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1B71864-3662-8014-25CC-E4407FC29A5E}"/>
              </a:ext>
            </a:extLst>
          </p:cNvPr>
          <p:cNvSpPr txBox="1">
            <a:spLocks/>
          </p:cNvSpPr>
          <p:nvPr/>
        </p:nvSpPr>
        <p:spPr>
          <a:xfrm>
            <a:off x="1383594" y="2901961"/>
            <a:ext cx="9414324" cy="982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Establishing Research center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14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29775F-BB67-B5DB-F17A-24C0EC9BEC30}"/>
              </a:ext>
            </a:extLst>
          </p:cNvPr>
          <p:cNvSpPr txBox="1">
            <a:spLocks/>
          </p:cNvSpPr>
          <p:nvPr/>
        </p:nvSpPr>
        <p:spPr>
          <a:xfrm>
            <a:off x="640909" y="2555657"/>
            <a:ext cx="10589340" cy="745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Estimation</a:t>
            </a:r>
          </a:p>
        </p:txBody>
      </p:sp>
    </p:spTree>
    <p:extLst>
      <p:ext uri="{BB962C8B-B14F-4D97-AF65-F5344CB8AC3E}">
        <p14:creationId xmlns:p14="http://schemas.microsoft.com/office/powerpoint/2010/main" val="2888587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D3AAB5-758D-0117-7BEE-DB974BAEA8E6}"/>
              </a:ext>
            </a:extLst>
          </p:cNvPr>
          <p:cNvSpPr txBox="1">
            <a:spLocks/>
          </p:cNvSpPr>
          <p:nvPr/>
        </p:nvSpPr>
        <p:spPr>
          <a:xfrm>
            <a:off x="130310" y="3959696"/>
            <a:ext cx="9324997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 Mil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49BA1-BF90-4FF4-8D70-B701491B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68" y="890554"/>
            <a:ext cx="1143798" cy="698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14EA6-D44E-DF7F-2B87-73720A9A5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66" y="5168917"/>
            <a:ext cx="1108800" cy="733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498C2-A820-BA5C-4B6F-91E536A0A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643" y="3361660"/>
            <a:ext cx="1130646" cy="756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BA509C-99DB-7DE8-EBB3-3C04E528C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43" y="2488895"/>
            <a:ext cx="1131845" cy="768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F29821-9A38-035C-BC9F-F2073C248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644" y="4250233"/>
            <a:ext cx="1108800" cy="770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AD7D09-D517-BD4D-2A92-2D37ECCB082E}"/>
              </a:ext>
            </a:extLst>
          </p:cNvPr>
          <p:cNvSpPr txBox="1">
            <a:spLocks/>
          </p:cNvSpPr>
          <p:nvPr/>
        </p:nvSpPr>
        <p:spPr>
          <a:xfrm>
            <a:off x="-1364602" y="4895589"/>
            <a:ext cx="12296228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 Mil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53475B-71A6-549E-6D9B-6EF9254E3AF9}"/>
              </a:ext>
            </a:extLst>
          </p:cNvPr>
          <p:cNvSpPr txBox="1">
            <a:spLocks/>
          </p:cNvSpPr>
          <p:nvPr/>
        </p:nvSpPr>
        <p:spPr>
          <a:xfrm>
            <a:off x="-166486" y="2995054"/>
            <a:ext cx="9522372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ja-JP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 Mil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9CA336-97A7-4AC2-8075-B3B6C4DE4ABF}"/>
              </a:ext>
            </a:extLst>
          </p:cNvPr>
          <p:cNvSpPr txBox="1">
            <a:spLocks/>
          </p:cNvSpPr>
          <p:nvPr/>
        </p:nvSpPr>
        <p:spPr>
          <a:xfrm>
            <a:off x="-89161" y="490475"/>
            <a:ext cx="9522372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Bil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832A9-D6D6-DE15-B1C7-45C0851CDC80}"/>
              </a:ext>
            </a:extLst>
          </p:cNvPr>
          <p:cNvSpPr txBox="1">
            <a:spLocks/>
          </p:cNvSpPr>
          <p:nvPr/>
        </p:nvSpPr>
        <p:spPr>
          <a:xfrm>
            <a:off x="-806955" y="2152439"/>
            <a:ext cx="10803310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460 Mil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E6A47-5768-275A-E012-E8F63E0F1DDF}"/>
              </a:ext>
            </a:extLst>
          </p:cNvPr>
          <p:cNvSpPr txBox="1">
            <a:spLocks/>
          </p:cNvSpPr>
          <p:nvPr/>
        </p:nvSpPr>
        <p:spPr>
          <a:xfrm>
            <a:off x="1675150" y="5913855"/>
            <a:ext cx="10516850" cy="74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 Bil    (54% of World Population)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FDF30F-7278-C979-70EA-EFC3D4639C7D}"/>
              </a:ext>
            </a:extLst>
          </p:cNvPr>
          <p:cNvCxnSpPr>
            <a:cxnSpLocks/>
          </p:cNvCxnSpPr>
          <p:nvPr/>
        </p:nvCxnSpPr>
        <p:spPr>
          <a:xfrm>
            <a:off x="1519544" y="6005854"/>
            <a:ext cx="492911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C679A72A-0BC2-7C4A-DEDE-A2006A0C1492}"/>
              </a:ext>
            </a:extLst>
          </p:cNvPr>
          <p:cNvSpPr txBox="1">
            <a:spLocks/>
          </p:cNvSpPr>
          <p:nvPr/>
        </p:nvSpPr>
        <p:spPr>
          <a:xfrm>
            <a:off x="6448662" y="1268305"/>
            <a:ext cx="5366102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published in 6 Languages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FB8A1B0-7594-4EB3-DF9B-2500238BBBBE}"/>
              </a:ext>
            </a:extLst>
          </p:cNvPr>
          <p:cNvSpPr txBox="1">
            <a:spLocks/>
          </p:cNvSpPr>
          <p:nvPr/>
        </p:nvSpPr>
        <p:spPr>
          <a:xfrm>
            <a:off x="683192" y="62187"/>
            <a:ext cx="10825616" cy="4413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of Major Language Users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B04422-240B-F117-C6A4-8E5D7E9D1FF6}"/>
              </a:ext>
            </a:extLst>
          </p:cNvPr>
          <p:cNvSpPr txBox="1">
            <a:spLocks/>
          </p:cNvSpPr>
          <p:nvPr/>
        </p:nvSpPr>
        <p:spPr>
          <a:xfrm>
            <a:off x="-89161" y="1295911"/>
            <a:ext cx="9522372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Bil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14866C9-7107-D621-9E90-4429D671C3F1}"/>
              </a:ext>
            </a:extLst>
          </p:cNvPr>
          <p:cNvSpPr txBox="1">
            <a:spLocks/>
          </p:cNvSpPr>
          <p:nvPr/>
        </p:nvSpPr>
        <p:spPr>
          <a:xfrm>
            <a:off x="1063024" y="1325027"/>
            <a:ext cx="2828885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5488258-ECDB-FE83-CBC5-360F180E1208}"/>
              </a:ext>
            </a:extLst>
          </p:cNvPr>
          <p:cNvSpPr txBox="1">
            <a:spLocks/>
          </p:cNvSpPr>
          <p:nvPr/>
        </p:nvSpPr>
        <p:spPr>
          <a:xfrm>
            <a:off x="6448662" y="3692942"/>
            <a:ext cx="5366102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languages can be added after launch </a:t>
            </a:r>
          </a:p>
        </p:txBody>
      </p:sp>
    </p:spTree>
    <p:extLst>
      <p:ext uri="{BB962C8B-B14F-4D97-AF65-F5344CB8AC3E}">
        <p14:creationId xmlns:p14="http://schemas.microsoft.com/office/powerpoint/2010/main" val="301976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EEDD04-24E0-2BE6-9026-C1EDFF9C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647" y="2097530"/>
            <a:ext cx="3224706" cy="3241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DAF1A-8A34-11A2-8BAF-03D5F334EB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71305" y="444226"/>
            <a:ext cx="3641094" cy="2013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5B981D-D033-8026-EDEA-DCEB1C7A45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8197662" y="4521609"/>
            <a:ext cx="3744162" cy="2091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93C6AF-FE33-1433-EC6B-48CAC83032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532711" y="2450629"/>
            <a:ext cx="3692729" cy="20850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D6C362-085E-90C1-CB13-243CFD44F50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8197662" y="237093"/>
            <a:ext cx="3667476" cy="20589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591599-2ADB-C51A-997F-1121EA6B38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8000"/>
          </a:blip>
          <a:stretch>
            <a:fillRect/>
          </a:stretch>
        </p:blipFill>
        <p:spPr>
          <a:xfrm>
            <a:off x="8197662" y="2339283"/>
            <a:ext cx="3744162" cy="20873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97AAC2-98F6-0DA2-2E57-13BF879EC1C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5000"/>
          </a:blip>
          <a:stretch>
            <a:fillRect/>
          </a:stretch>
        </p:blipFill>
        <p:spPr>
          <a:xfrm>
            <a:off x="540838" y="4590841"/>
            <a:ext cx="3727568" cy="208507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9EED5FFA-B5CE-5814-694C-0030E56D0601}"/>
              </a:ext>
            </a:extLst>
          </p:cNvPr>
          <p:cNvSpPr txBox="1">
            <a:spLocks/>
          </p:cNvSpPr>
          <p:nvPr/>
        </p:nvSpPr>
        <p:spPr>
          <a:xfrm>
            <a:off x="1249237" y="-43870"/>
            <a:ext cx="9911587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Minute Animation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1921832-CB50-25DE-9AD8-840911FE82E5}"/>
              </a:ext>
            </a:extLst>
          </p:cNvPr>
          <p:cNvSpPr txBox="1">
            <a:spLocks/>
          </p:cNvSpPr>
          <p:nvPr/>
        </p:nvSpPr>
        <p:spPr>
          <a:xfrm>
            <a:off x="1249237" y="5339389"/>
            <a:ext cx="9911587" cy="1209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Languages</a:t>
            </a:r>
          </a:p>
        </p:txBody>
      </p:sp>
    </p:spTree>
    <p:extLst>
      <p:ext uri="{BB962C8B-B14F-4D97-AF65-F5344CB8AC3E}">
        <p14:creationId xmlns:p14="http://schemas.microsoft.com/office/powerpoint/2010/main" val="1592891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E613BC-2712-800D-AE89-CF569E34185A}"/>
              </a:ext>
            </a:extLst>
          </p:cNvPr>
          <p:cNvSpPr txBox="1">
            <a:spLocks/>
          </p:cNvSpPr>
          <p:nvPr/>
        </p:nvSpPr>
        <p:spPr>
          <a:xfrm>
            <a:off x="-193986" y="161375"/>
            <a:ext cx="1225325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Estimation in 2023</a:t>
            </a:r>
            <a:endParaRPr lang="en-US" sz="4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337F0B-F579-9B1F-954A-C85615DA8337}"/>
              </a:ext>
            </a:extLst>
          </p:cNvPr>
          <p:cNvSpPr txBox="1">
            <a:spLocks/>
          </p:cNvSpPr>
          <p:nvPr/>
        </p:nvSpPr>
        <p:spPr>
          <a:xfrm>
            <a:off x="365756" y="1257008"/>
            <a:ext cx="11577468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User : 0.01% of 6 Language Population : 430,000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2F30F3-8DCF-CB16-C8D6-EA78F633158C}"/>
              </a:ext>
            </a:extLst>
          </p:cNvPr>
          <p:cNvSpPr txBox="1">
            <a:spLocks/>
          </p:cNvSpPr>
          <p:nvPr/>
        </p:nvSpPr>
        <p:spPr>
          <a:xfrm>
            <a:off x="334958" y="2087024"/>
            <a:ext cx="6684626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subscription fee : $10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A2518D-63FD-0B41-767B-E09DBA913830}"/>
              </a:ext>
            </a:extLst>
          </p:cNvPr>
          <p:cNvSpPr txBox="1">
            <a:spLocks/>
          </p:cNvSpPr>
          <p:nvPr/>
        </p:nvSpPr>
        <p:spPr>
          <a:xfrm>
            <a:off x="365756" y="2917039"/>
            <a:ext cx="1132869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Subscription Period : 10 months (March ~ Dec. 2023)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17B3A2-4FE0-9FA1-CEA2-23E63EA12303}"/>
              </a:ext>
            </a:extLst>
          </p:cNvPr>
          <p:cNvSpPr txBox="1">
            <a:spLocks/>
          </p:cNvSpPr>
          <p:nvPr/>
        </p:nvSpPr>
        <p:spPr>
          <a:xfrm>
            <a:off x="3619136" y="3991951"/>
            <a:ext cx="5692876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: $ 43 M 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1103B7-E32E-5D1F-07DC-74627434F520}"/>
              </a:ext>
            </a:extLst>
          </p:cNvPr>
          <p:cNvSpPr txBox="1">
            <a:spLocks/>
          </p:cNvSpPr>
          <p:nvPr/>
        </p:nvSpPr>
        <p:spPr>
          <a:xfrm>
            <a:off x="3677271" y="4840386"/>
            <a:ext cx="5515896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      : $ 21 M  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645D6-283E-60F7-F014-DC8351A7921A}"/>
              </a:ext>
            </a:extLst>
          </p:cNvPr>
          <p:cNvSpPr/>
          <p:nvPr/>
        </p:nvSpPr>
        <p:spPr>
          <a:xfrm>
            <a:off x="3588781" y="3974288"/>
            <a:ext cx="5131419" cy="18880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8ADFDC-CCB0-F825-C33A-D7AF2D1860FF}"/>
              </a:ext>
            </a:extLst>
          </p:cNvPr>
          <p:cNvSpPr/>
          <p:nvPr/>
        </p:nvSpPr>
        <p:spPr>
          <a:xfrm>
            <a:off x="2032487" y="4577070"/>
            <a:ext cx="877856" cy="94266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23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29775F-BB67-B5DB-F17A-24C0EC9BEC30}"/>
              </a:ext>
            </a:extLst>
          </p:cNvPr>
          <p:cNvSpPr txBox="1">
            <a:spLocks/>
          </p:cNvSpPr>
          <p:nvPr/>
        </p:nvSpPr>
        <p:spPr>
          <a:xfrm>
            <a:off x="801330" y="2683993"/>
            <a:ext cx="10589340" cy="745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Plan</a:t>
            </a:r>
          </a:p>
        </p:txBody>
      </p:sp>
    </p:spTree>
    <p:extLst>
      <p:ext uri="{BB962C8B-B14F-4D97-AF65-F5344CB8AC3E}">
        <p14:creationId xmlns:p14="http://schemas.microsoft.com/office/powerpoint/2010/main" val="3529967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E3FF-434C-1826-544A-5E45E2E46770}"/>
              </a:ext>
            </a:extLst>
          </p:cNvPr>
          <p:cNvSpPr txBox="1">
            <a:spLocks/>
          </p:cNvSpPr>
          <p:nvPr/>
        </p:nvSpPr>
        <p:spPr>
          <a:xfrm>
            <a:off x="-64237" y="1767772"/>
            <a:ext cx="372066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5B89A4-30CD-5C3D-DF5D-CD169F3F2E18}"/>
              </a:ext>
            </a:extLst>
          </p:cNvPr>
          <p:cNvSpPr txBox="1">
            <a:spLocks/>
          </p:cNvSpPr>
          <p:nvPr/>
        </p:nvSpPr>
        <p:spPr>
          <a:xfrm>
            <a:off x="55288" y="2729535"/>
            <a:ext cx="3720662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(Series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B)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95BED1-8241-D0B0-78BC-5325FCCCE9A5}"/>
              </a:ext>
            </a:extLst>
          </p:cNvPr>
          <p:cNvSpPr txBox="1">
            <a:spLocks/>
          </p:cNvSpPr>
          <p:nvPr/>
        </p:nvSpPr>
        <p:spPr>
          <a:xfrm>
            <a:off x="55288" y="3659036"/>
            <a:ext cx="3736429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(Series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C)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400EF7-05C4-8C23-7AB7-7E0159035C7D}"/>
              </a:ext>
            </a:extLst>
          </p:cNvPr>
          <p:cNvSpPr txBox="1">
            <a:spLocks/>
          </p:cNvSpPr>
          <p:nvPr/>
        </p:nvSpPr>
        <p:spPr>
          <a:xfrm>
            <a:off x="836897" y="5798615"/>
            <a:ext cx="3119722" cy="580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endParaRPr lang="en-US" sz="4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7C33C-B1DA-F528-F9B8-7BE45AF67921}"/>
              </a:ext>
            </a:extLst>
          </p:cNvPr>
          <p:cNvSpPr/>
          <p:nvPr/>
        </p:nvSpPr>
        <p:spPr>
          <a:xfrm>
            <a:off x="3692087" y="1655379"/>
            <a:ext cx="1592317" cy="3766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CF6938-385B-B574-46AF-209E6B189D2D}"/>
              </a:ext>
            </a:extLst>
          </p:cNvPr>
          <p:cNvSpPr/>
          <p:nvPr/>
        </p:nvSpPr>
        <p:spPr>
          <a:xfrm>
            <a:off x="5649932" y="2641729"/>
            <a:ext cx="1592317" cy="2765844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57D614-CC89-75C0-DD91-AF5ABD2EE646}"/>
              </a:ext>
            </a:extLst>
          </p:cNvPr>
          <p:cNvSpPr/>
          <p:nvPr/>
        </p:nvSpPr>
        <p:spPr>
          <a:xfrm>
            <a:off x="7654159" y="3819832"/>
            <a:ext cx="1592317" cy="16130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DCE362-B497-CDF1-2634-E3B1841D3FE6}"/>
              </a:ext>
            </a:extLst>
          </p:cNvPr>
          <p:cNvSpPr txBox="1">
            <a:spLocks/>
          </p:cNvSpPr>
          <p:nvPr/>
        </p:nvSpPr>
        <p:spPr>
          <a:xfrm>
            <a:off x="-50015" y="4669958"/>
            <a:ext cx="277473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IPO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B18974-F0EA-6C51-46F3-BAB99A6F2336}"/>
              </a:ext>
            </a:extLst>
          </p:cNvPr>
          <p:cNvSpPr txBox="1">
            <a:spLocks/>
          </p:cNvSpPr>
          <p:nvPr/>
        </p:nvSpPr>
        <p:spPr>
          <a:xfrm>
            <a:off x="867288" y="5156875"/>
            <a:ext cx="2971798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Timeline: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2028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5E5786-9FF6-4CFA-39BB-1266806B73AC}"/>
              </a:ext>
            </a:extLst>
          </p:cNvPr>
          <p:cNvSpPr txBox="1">
            <a:spLocks/>
          </p:cNvSpPr>
          <p:nvPr/>
        </p:nvSpPr>
        <p:spPr>
          <a:xfrm rot="16200000">
            <a:off x="2301853" y="3120424"/>
            <a:ext cx="4199237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Education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CDBA9F-17C3-E812-7640-376D45E61DFA}"/>
              </a:ext>
            </a:extLst>
          </p:cNvPr>
          <p:cNvSpPr txBox="1">
            <a:spLocks/>
          </p:cNvSpPr>
          <p:nvPr/>
        </p:nvSpPr>
        <p:spPr>
          <a:xfrm rot="16200000">
            <a:off x="4625926" y="3615078"/>
            <a:ext cx="4199237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Research</a:t>
            </a:r>
          </a:p>
          <a:p>
            <a:pPr algn="ctr">
              <a:lnSpc>
                <a:spcPct val="150000"/>
              </a:lnSpc>
            </a:pP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076562-B0D2-2C1B-66C1-AEBE1D094A4C}"/>
              </a:ext>
            </a:extLst>
          </p:cNvPr>
          <p:cNvSpPr txBox="1">
            <a:spLocks/>
          </p:cNvSpPr>
          <p:nvPr/>
        </p:nvSpPr>
        <p:spPr>
          <a:xfrm rot="16200000">
            <a:off x="6561350" y="4210958"/>
            <a:ext cx="3769157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Network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&amp; A</a:t>
            </a:r>
            <a:r>
              <a: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A8086F-5F7A-7578-3F37-BD4E98689A14}"/>
              </a:ext>
            </a:extLst>
          </p:cNvPr>
          <p:cNvSpPr/>
          <p:nvPr/>
        </p:nvSpPr>
        <p:spPr>
          <a:xfrm>
            <a:off x="992442" y="1755841"/>
            <a:ext cx="4217511" cy="985925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A6A6A7D-E099-DE97-9AD0-17E6C7E557EC}"/>
              </a:ext>
            </a:extLst>
          </p:cNvPr>
          <p:cNvSpPr txBox="1">
            <a:spLocks/>
          </p:cNvSpPr>
          <p:nvPr/>
        </p:nvSpPr>
        <p:spPr>
          <a:xfrm>
            <a:off x="995520" y="3153461"/>
            <a:ext cx="2172363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Required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FA23095-2870-A31C-7C3E-596668E914BA}"/>
              </a:ext>
            </a:extLst>
          </p:cNvPr>
          <p:cNvSpPr txBox="1">
            <a:spLocks/>
          </p:cNvSpPr>
          <p:nvPr/>
        </p:nvSpPr>
        <p:spPr>
          <a:xfrm>
            <a:off x="959996" y="4060159"/>
            <a:ext cx="2172363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Required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EF2F3B9-1103-FC69-9C8B-EC128872EF91}"/>
              </a:ext>
            </a:extLst>
          </p:cNvPr>
          <p:cNvSpPr txBox="1">
            <a:spLocks/>
          </p:cNvSpPr>
          <p:nvPr/>
        </p:nvSpPr>
        <p:spPr>
          <a:xfrm>
            <a:off x="4950217" y="5858862"/>
            <a:ext cx="3119722" cy="580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endParaRPr lang="en-US" sz="4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9EBE16B-F721-1FED-83F8-A2D086E0B528}"/>
              </a:ext>
            </a:extLst>
          </p:cNvPr>
          <p:cNvSpPr txBox="1">
            <a:spLocks/>
          </p:cNvSpPr>
          <p:nvPr/>
        </p:nvSpPr>
        <p:spPr>
          <a:xfrm>
            <a:off x="6932612" y="5865351"/>
            <a:ext cx="3119722" cy="580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US" sz="4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0EB2D41-1B6A-99F6-58D7-5633FBD74F1B}"/>
              </a:ext>
            </a:extLst>
          </p:cNvPr>
          <p:cNvSpPr txBox="1">
            <a:spLocks/>
          </p:cNvSpPr>
          <p:nvPr/>
        </p:nvSpPr>
        <p:spPr>
          <a:xfrm>
            <a:off x="3056984" y="5828197"/>
            <a:ext cx="3119722" cy="580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en-US" sz="4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F90A4C9-92EA-FABE-416F-2C18B5E98534}"/>
              </a:ext>
            </a:extLst>
          </p:cNvPr>
          <p:cNvSpPr txBox="1">
            <a:spLocks/>
          </p:cNvSpPr>
          <p:nvPr/>
        </p:nvSpPr>
        <p:spPr>
          <a:xfrm>
            <a:off x="867288" y="437260"/>
            <a:ext cx="10589340" cy="745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Business Plan</a:t>
            </a:r>
          </a:p>
        </p:txBody>
      </p:sp>
    </p:spTree>
    <p:extLst>
      <p:ext uri="{BB962C8B-B14F-4D97-AF65-F5344CB8AC3E}">
        <p14:creationId xmlns:p14="http://schemas.microsoft.com/office/powerpoint/2010/main" val="2506717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66B249-A6CE-59A5-D8C4-D87502851A6E}"/>
              </a:ext>
            </a:extLst>
          </p:cNvPr>
          <p:cNvSpPr txBox="1">
            <a:spLocks/>
          </p:cNvSpPr>
          <p:nvPr/>
        </p:nvSpPr>
        <p:spPr>
          <a:xfrm>
            <a:off x="-227369" y="395775"/>
            <a:ext cx="1225325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Requesting Series A Investment</a:t>
            </a:r>
            <a:endParaRPr lang="en-US" sz="4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530BBC-079D-F7CC-7ED7-051DFDEACE55}"/>
              </a:ext>
            </a:extLst>
          </p:cNvPr>
          <p:cNvSpPr txBox="1">
            <a:spLocks/>
          </p:cNvSpPr>
          <p:nvPr/>
        </p:nvSpPr>
        <p:spPr>
          <a:xfrm>
            <a:off x="885007" y="5571997"/>
            <a:ext cx="11675960" cy="558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Amount: $ 1 Million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items (2023)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: Mobile Platform fee ( Google Play, App Store, 30%)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: Customized ad for local countries.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: Labor</a:t>
            </a:r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(3),  Additional</a:t>
            </a:r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(Web base UI)</a:t>
            </a:r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cost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: Accounting fee, Patent</a:t>
            </a:r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in 2023 will be invested to Research in 2024.</a:t>
            </a:r>
          </a:p>
        </p:txBody>
      </p:sp>
    </p:spTree>
    <p:extLst>
      <p:ext uri="{BB962C8B-B14F-4D97-AF65-F5344CB8AC3E}">
        <p14:creationId xmlns:p14="http://schemas.microsoft.com/office/powerpoint/2010/main" val="2000281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29775F-BB67-B5DB-F17A-24C0EC9BEC30}"/>
              </a:ext>
            </a:extLst>
          </p:cNvPr>
          <p:cNvSpPr txBox="1">
            <a:spLocks/>
          </p:cNvSpPr>
          <p:nvPr/>
        </p:nvSpPr>
        <p:spPr>
          <a:xfrm>
            <a:off x="801330" y="2683993"/>
            <a:ext cx="10589340" cy="745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&amp; People</a:t>
            </a:r>
          </a:p>
        </p:txBody>
      </p:sp>
    </p:spTree>
    <p:extLst>
      <p:ext uri="{BB962C8B-B14F-4D97-AF65-F5344CB8AC3E}">
        <p14:creationId xmlns:p14="http://schemas.microsoft.com/office/powerpoint/2010/main" val="365674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3B97D21-E24A-E165-FAFA-F0EE869CCE9C}"/>
              </a:ext>
            </a:extLst>
          </p:cNvPr>
          <p:cNvSpPr/>
          <p:nvPr/>
        </p:nvSpPr>
        <p:spPr>
          <a:xfrm>
            <a:off x="7749167" y="1623674"/>
            <a:ext cx="4039622" cy="396461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6A7FA3-1C7A-8982-7262-29A3BB463471}"/>
              </a:ext>
            </a:extLst>
          </p:cNvPr>
          <p:cNvSpPr txBox="1">
            <a:spLocks/>
          </p:cNvSpPr>
          <p:nvPr/>
        </p:nvSpPr>
        <p:spPr>
          <a:xfrm rot="19565115">
            <a:off x="7897382" y="3086034"/>
            <a:ext cx="4540545" cy="973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sz="9600" b="1" dirty="0">
                <a:solidFill>
                  <a:srgbClr val="FFFF00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SlideAI </a:t>
            </a:r>
            <a:endParaRPr lang="en-US" sz="9600" dirty="0">
              <a:solidFill>
                <a:srgbClr val="FFFF00"/>
              </a:solidFill>
              <a:latin typeface="Berlin Sans FB Demi" panose="020E0802020502020306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8B3E4-4F17-D058-71C6-3C05ACE59C27}"/>
              </a:ext>
            </a:extLst>
          </p:cNvPr>
          <p:cNvSpPr/>
          <p:nvPr/>
        </p:nvSpPr>
        <p:spPr>
          <a:xfrm rot="19580623">
            <a:off x="7984971" y="2011894"/>
            <a:ext cx="1629294" cy="3949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FBDB5F-63A8-1D57-674E-F5AC1E114D4A}"/>
              </a:ext>
            </a:extLst>
          </p:cNvPr>
          <p:cNvSpPr txBox="1">
            <a:spLocks/>
          </p:cNvSpPr>
          <p:nvPr/>
        </p:nvSpPr>
        <p:spPr>
          <a:xfrm>
            <a:off x="8653559" y="4269951"/>
            <a:ext cx="4540545" cy="973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sz="4000" b="1" dirty="0">
                <a:solidFill>
                  <a:schemeClr val="bg1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Education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92EF8-BBC4-954E-9466-8E35E652246C}"/>
              </a:ext>
            </a:extLst>
          </p:cNvPr>
          <p:cNvSpPr txBox="1">
            <a:spLocks/>
          </p:cNvSpPr>
          <p:nvPr/>
        </p:nvSpPr>
        <p:spPr>
          <a:xfrm>
            <a:off x="611724" y="630231"/>
            <a:ext cx="10467108" cy="501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AI Company for AI Education &amp; Research</a:t>
            </a:r>
          </a:p>
          <a:p>
            <a:pPr algn="l">
              <a:lnSpc>
                <a:spcPct val="150000"/>
              </a:lnSpc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Global Company targeting global market</a:t>
            </a:r>
          </a:p>
          <a:p>
            <a:pPr algn="l">
              <a:lnSpc>
                <a:spcPct val="150000"/>
              </a:lnSpc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Founded in Delaware State, USA (Nov.2022)</a:t>
            </a:r>
          </a:p>
          <a:p>
            <a:pPr algn="l">
              <a:lnSpc>
                <a:spcPct val="110000"/>
              </a:lnSpc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795A54-DCA3-2AB9-CDB2-D388352637C8}"/>
              </a:ext>
            </a:extLst>
          </p:cNvPr>
          <p:cNvSpPr txBox="1">
            <a:spLocks/>
          </p:cNvSpPr>
          <p:nvPr/>
        </p:nvSpPr>
        <p:spPr>
          <a:xfrm>
            <a:off x="1273278" y="445595"/>
            <a:ext cx="9144000" cy="259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AI Education Inc.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9E3E47-47EB-BD42-A2E6-06FC9071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50" y="4972033"/>
            <a:ext cx="5796760" cy="9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00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0AF6B3-3671-14DD-D8CB-D56D31CC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798" y="3555372"/>
            <a:ext cx="2528363" cy="283298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3302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FB584E-33FA-26ED-0C3D-CD6187D57625}"/>
              </a:ext>
            </a:extLst>
          </p:cNvPr>
          <p:cNvSpPr txBox="1">
            <a:spLocks/>
          </p:cNvSpPr>
          <p:nvPr/>
        </p:nvSpPr>
        <p:spPr>
          <a:xfrm>
            <a:off x="626472" y="1117734"/>
            <a:ext cx="10467108" cy="55011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CEO, SlideAI Education Inc.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Instructor &amp; Professor, Computer Science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Auburn University at Montgomery (~ Dec. 2022)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AI Scientist &amp; Author of Machine Learning books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State University of New York, Binghamton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(Ph.D. Systems Science, 2019)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University of Michigan (MSE, Industrial Eng., 2011)</a:t>
            </a:r>
          </a:p>
          <a:p>
            <a:pPr algn="l">
              <a:lnSpc>
                <a:spcPct val="100000"/>
              </a:lnSpc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Seoul National University (BSE, Naval Architecture, 2003)</a:t>
            </a:r>
          </a:p>
          <a:p>
            <a:pPr algn="l">
              <a:lnSpc>
                <a:spcPct val="100000"/>
              </a:lnSpc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U.S. Permanent Resident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B488A4-A5C9-148E-9C97-26DCA5D0FC9D}"/>
              </a:ext>
            </a:extLst>
          </p:cNvPr>
          <p:cNvSpPr txBox="1">
            <a:spLocks/>
          </p:cNvSpPr>
          <p:nvPr/>
        </p:nvSpPr>
        <p:spPr>
          <a:xfrm>
            <a:off x="1288026" y="109526"/>
            <a:ext cx="9144000" cy="259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Brandon Jinpyo Lee </a:t>
            </a:r>
          </a:p>
        </p:txBody>
      </p:sp>
      <p:pic>
        <p:nvPicPr>
          <p:cNvPr id="3" name="Picture 2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FBB2DD71-5C57-D5BC-B489-37582421E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27" y="1272211"/>
            <a:ext cx="1863279" cy="20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3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400AC-1229-3200-0D1A-AFF0CB37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35" y="3429000"/>
            <a:ext cx="6467917" cy="3275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A4DB76-A835-C80D-A796-7687C98A77C0}"/>
              </a:ext>
            </a:extLst>
          </p:cNvPr>
          <p:cNvSpPr txBox="1">
            <a:spLocks/>
          </p:cNvSpPr>
          <p:nvPr/>
        </p:nvSpPr>
        <p:spPr>
          <a:xfrm>
            <a:off x="6969585" y="4677271"/>
            <a:ext cx="4772975" cy="718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Researchers in </a:t>
            </a:r>
          </a:p>
          <a:p>
            <a:pPr algn="ctr">
              <a:lnSpc>
                <a:spcPct val="100000"/>
              </a:lnSpc>
            </a:pP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/ ML fields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8127F-B37F-9611-F5C5-96E0D289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61" y="487065"/>
            <a:ext cx="1879416" cy="2929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64C6C-8768-1C83-0088-D6C379B2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925" y="1205785"/>
            <a:ext cx="4274727" cy="21299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6D6274-BCC4-B616-4CD1-C73F0F508D26}"/>
              </a:ext>
            </a:extLst>
          </p:cNvPr>
          <p:cNvSpPr txBox="1">
            <a:spLocks/>
          </p:cNvSpPr>
          <p:nvPr/>
        </p:nvSpPr>
        <p:spPr>
          <a:xfrm>
            <a:off x="7467833" y="1690237"/>
            <a:ext cx="4274727" cy="980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Self-Learners /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Continuing Education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E35429-C301-F58B-5EA3-89B6DB976990}"/>
              </a:ext>
            </a:extLst>
          </p:cNvPr>
          <p:cNvSpPr txBox="1">
            <a:spLocks/>
          </p:cNvSpPr>
          <p:nvPr/>
        </p:nvSpPr>
        <p:spPr>
          <a:xfrm>
            <a:off x="2963925" y="-164299"/>
            <a:ext cx="8467267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Authored e-Book</a:t>
            </a:r>
          </a:p>
        </p:txBody>
      </p:sp>
    </p:spTree>
    <p:extLst>
      <p:ext uri="{BB962C8B-B14F-4D97-AF65-F5344CB8AC3E}">
        <p14:creationId xmlns:p14="http://schemas.microsoft.com/office/powerpoint/2010/main" val="4023088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824541-5C90-CEB8-C22D-FDA6F334946A}"/>
              </a:ext>
            </a:extLst>
          </p:cNvPr>
          <p:cNvSpPr txBox="1">
            <a:spLocks/>
          </p:cNvSpPr>
          <p:nvPr/>
        </p:nvSpPr>
        <p:spPr>
          <a:xfrm>
            <a:off x="-61251" y="4952805"/>
            <a:ext cx="12253251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Review</a:t>
            </a:r>
            <a:endParaRPr lang="en-US" sz="5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63326-3043-1BDE-800B-1D77DB6B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491" y="811162"/>
            <a:ext cx="4006014" cy="40060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63BF10-297F-0F2A-C0DA-4D5030B9B0B9}"/>
              </a:ext>
            </a:extLst>
          </p:cNvPr>
          <p:cNvSpPr txBox="1">
            <a:spLocks/>
          </p:cNvSpPr>
          <p:nvPr/>
        </p:nvSpPr>
        <p:spPr>
          <a:xfrm>
            <a:off x="-61251" y="5793702"/>
            <a:ext cx="12381588" cy="830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 Brandon Lee, </a:t>
            </a:r>
            <a:r>
              <a:rPr lang="en-US" altLang="ko-KR" sz="2800" b="1" u="sng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slideaiedu</a:t>
            </a:r>
            <a:r>
              <a:rPr lang="en-US" altLang="ko-KR" sz="2800" b="1" u="sng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@gmail.com</a:t>
            </a:r>
            <a:r>
              <a:rPr lang="en-US" altLang="ko-K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+1-334-922-7703</a:t>
            </a:r>
            <a:endParaRPr lang="en-US" sz="2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4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CCD0C-D62E-49AF-BEB5-E134A1D3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F10E-4121-4813-B49D-8689A27D06E4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A7E7C-D494-8390-8D44-4A32165EC1C9}"/>
              </a:ext>
            </a:extLst>
          </p:cNvPr>
          <p:cNvSpPr txBox="1">
            <a:spLocks/>
          </p:cNvSpPr>
          <p:nvPr/>
        </p:nvSpPr>
        <p:spPr>
          <a:xfrm>
            <a:off x="764460" y="202888"/>
            <a:ext cx="10589340" cy="59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of Starting Business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8E06AD-6B89-8698-453A-9ECA20F58D94}"/>
              </a:ext>
            </a:extLst>
          </p:cNvPr>
          <p:cNvSpPr txBox="1">
            <a:spLocks/>
          </p:cNvSpPr>
          <p:nvPr/>
        </p:nvSpPr>
        <p:spPr>
          <a:xfrm>
            <a:off x="471948" y="1637071"/>
            <a:ext cx="11508995" cy="4719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Based on teaching experience in university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Well-summarized &amp; visual documents facilitate students to understand content.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Students prefer </a:t>
            </a:r>
            <a:r>
              <a:rPr lang="en-US" sz="2400" b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asynchronous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teaching / learning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Visualized contents, videos attract students in learning.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Based on experience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There is lack of time for gathering information on Machine Learning fields.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There’s need for better communication among researchers</a:t>
            </a:r>
          </a:p>
        </p:txBody>
      </p:sp>
    </p:spTree>
    <p:extLst>
      <p:ext uri="{BB962C8B-B14F-4D97-AF65-F5344CB8AC3E}">
        <p14:creationId xmlns:p14="http://schemas.microsoft.com/office/powerpoint/2010/main" val="311700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24D203-57A6-07A1-BAF7-337E976B4874}"/>
              </a:ext>
            </a:extLst>
          </p:cNvPr>
          <p:cNvSpPr txBox="1">
            <a:spLocks/>
          </p:cNvSpPr>
          <p:nvPr/>
        </p:nvSpPr>
        <p:spPr>
          <a:xfrm>
            <a:off x="631722" y="136525"/>
            <a:ext cx="10589340" cy="980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Items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5CC70D-E5F2-033C-83B8-D78DA8246BA1}"/>
              </a:ext>
            </a:extLst>
          </p:cNvPr>
          <p:cNvSpPr txBox="1">
            <a:spLocks/>
          </p:cNvSpPr>
          <p:nvPr/>
        </p:nvSpPr>
        <p:spPr>
          <a:xfrm>
            <a:off x="457200" y="1129939"/>
            <a:ext cx="11562456" cy="3836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Goal : Provide customers all round the world with slides, animations on AI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Effects :  1. Provide students with learning opportunity on AI with affordable price.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2. Provide continuing education for reemployment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3. Facilitate research by providing recent tech &amp; industry trends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15AAB-DEEA-5191-1A02-72405C090335}"/>
              </a:ext>
            </a:extLst>
          </p:cNvPr>
          <p:cNvSpPr txBox="1">
            <a:spLocks/>
          </p:cNvSpPr>
          <p:nvPr/>
        </p:nvSpPr>
        <p:spPr>
          <a:xfrm>
            <a:off x="2545886" y="4953556"/>
            <a:ext cx="9646114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Content in AI Education / AI Research / News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9FA087-0A74-8C30-062B-ADEC7C58E1B0}"/>
              </a:ext>
            </a:extLst>
          </p:cNvPr>
          <p:cNvSpPr txBox="1">
            <a:spLocks/>
          </p:cNvSpPr>
          <p:nvPr/>
        </p:nvSpPr>
        <p:spPr>
          <a:xfrm>
            <a:off x="2545886" y="5728061"/>
            <a:ext cx="9646114" cy="774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Boost Machine Learning research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47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5B375-A5C1-F9B1-7867-1A60EEAC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4129-E0EE-4439-B8DD-F295A669C1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4472D-9A97-EEBE-A083-25B549314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464" y="1070900"/>
            <a:ext cx="2167678" cy="1676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C9378-1E21-0DF2-5BC1-BB5E4349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72" y="1005841"/>
            <a:ext cx="1750224" cy="1725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A0F0E-0C97-7E78-E6AF-07AFF538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838" y="1022778"/>
            <a:ext cx="1744962" cy="1720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1AC3B-BF22-0511-C15B-9289A525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38" y="1122312"/>
            <a:ext cx="992481" cy="16766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4D5092F-C155-8A4D-0BD6-15E487E1DB92}"/>
              </a:ext>
            </a:extLst>
          </p:cNvPr>
          <p:cNvSpPr txBox="1">
            <a:spLocks/>
          </p:cNvSpPr>
          <p:nvPr/>
        </p:nvSpPr>
        <p:spPr>
          <a:xfrm>
            <a:off x="258414" y="2846966"/>
            <a:ext cx="4308643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0CDE52-5AD6-82AA-8B44-58CBE613C594}"/>
              </a:ext>
            </a:extLst>
          </p:cNvPr>
          <p:cNvSpPr txBox="1">
            <a:spLocks/>
          </p:cNvSpPr>
          <p:nvPr/>
        </p:nvSpPr>
        <p:spPr>
          <a:xfrm>
            <a:off x="2746177" y="2916218"/>
            <a:ext cx="4308643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Web-base UI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4904525-7136-A274-6E93-B39B24EC5D1D}"/>
              </a:ext>
            </a:extLst>
          </p:cNvPr>
          <p:cNvSpPr txBox="1">
            <a:spLocks/>
          </p:cNvSpPr>
          <p:nvPr/>
        </p:nvSpPr>
        <p:spPr>
          <a:xfrm>
            <a:off x="206795" y="67093"/>
            <a:ext cx="12239961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Web-base Interface Launching Plan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480A5B-C33A-1EFB-4A9A-C1D4B985709A}"/>
              </a:ext>
            </a:extLst>
          </p:cNvPr>
          <p:cNvSpPr txBox="1">
            <a:spLocks/>
          </p:cNvSpPr>
          <p:nvPr/>
        </p:nvSpPr>
        <p:spPr>
          <a:xfrm>
            <a:off x="17707" y="5501301"/>
            <a:ext cx="4308643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Feb.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D9A1F-4C35-D4E1-7C60-1A48218AB20A}"/>
              </a:ext>
            </a:extLst>
          </p:cNvPr>
          <p:cNvSpPr txBox="1">
            <a:spLocks/>
          </p:cNvSpPr>
          <p:nvPr/>
        </p:nvSpPr>
        <p:spPr>
          <a:xfrm>
            <a:off x="3347834" y="5482731"/>
            <a:ext cx="4308643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012D629-6A28-04E5-BFC0-EFBF502C2D19}"/>
              </a:ext>
            </a:extLst>
          </p:cNvPr>
          <p:cNvSpPr txBox="1">
            <a:spLocks/>
          </p:cNvSpPr>
          <p:nvPr/>
        </p:nvSpPr>
        <p:spPr>
          <a:xfrm>
            <a:off x="6311667" y="5491002"/>
            <a:ext cx="4308643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2972BA1-80A3-F281-AE15-44B6BD473AC1}"/>
              </a:ext>
            </a:extLst>
          </p:cNvPr>
          <p:cNvSpPr txBox="1">
            <a:spLocks/>
          </p:cNvSpPr>
          <p:nvPr/>
        </p:nvSpPr>
        <p:spPr>
          <a:xfrm>
            <a:off x="9476306" y="5554431"/>
            <a:ext cx="2530306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9BCA136-137F-81F2-8E24-6021024404D5}"/>
              </a:ext>
            </a:extLst>
          </p:cNvPr>
          <p:cNvSpPr txBox="1">
            <a:spLocks/>
          </p:cNvSpPr>
          <p:nvPr/>
        </p:nvSpPr>
        <p:spPr>
          <a:xfrm>
            <a:off x="450606" y="6147225"/>
            <a:ext cx="4308643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5629E8B-214A-7388-3D46-8A23AFE582CE}"/>
              </a:ext>
            </a:extLst>
          </p:cNvPr>
          <p:cNvSpPr txBox="1">
            <a:spLocks/>
          </p:cNvSpPr>
          <p:nvPr/>
        </p:nvSpPr>
        <p:spPr>
          <a:xfrm>
            <a:off x="3392043" y="6039642"/>
            <a:ext cx="4308643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0CB1364-2757-0486-4AB5-C59BAA5B4BEE}"/>
              </a:ext>
            </a:extLst>
          </p:cNvPr>
          <p:cNvSpPr txBox="1">
            <a:spLocks/>
          </p:cNvSpPr>
          <p:nvPr/>
        </p:nvSpPr>
        <p:spPr>
          <a:xfrm>
            <a:off x="6816961" y="6039641"/>
            <a:ext cx="4308643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20C48DD-9CF7-9C5B-7462-89180D736FBF}"/>
              </a:ext>
            </a:extLst>
          </p:cNvPr>
          <p:cNvSpPr txBox="1">
            <a:spLocks/>
          </p:cNvSpPr>
          <p:nvPr/>
        </p:nvSpPr>
        <p:spPr>
          <a:xfrm>
            <a:off x="9806204" y="6017923"/>
            <a:ext cx="1914432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659FD5B-14EB-D4AD-241C-E584965F7484}"/>
              </a:ext>
            </a:extLst>
          </p:cNvPr>
          <p:cNvSpPr txBox="1">
            <a:spLocks/>
          </p:cNvSpPr>
          <p:nvPr/>
        </p:nvSpPr>
        <p:spPr>
          <a:xfrm>
            <a:off x="96418" y="4011034"/>
            <a:ext cx="3851444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E-book/</a:t>
            </a:r>
          </a:p>
          <a:p>
            <a:pPr>
              <a:lnSpc>
                <a:spcPct val="10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C83305B-3A6E-F46C-D5CB-B92A7E59D7EB}"/>
              </a:ext>
            </a:extLst>
          </p:cNvPr>
          <p:cNvSpPr txBox="1">
            <a:spLocks/>
          </p:cNvSpPr>
          <p:nvPr/>
        </p:nvSpPr>
        <p:spPr>
          <a:xfrm>
            <a:off x="3155502" y="4015400"/>
            <a:ext cx="3851444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E-book/</a:t>
            </a:r>
          </a:p>
          <a:p>
            <a:pPr>
              <a:lnSpc>
                <a:spcPct val="10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B8E9330-D562-C976-E0F8-8ED26EC9E835}"/>
              </a:ext>
            </a:extLst>
          </p:cNvPr>
          <p:cNvSpPr txBox="1">
            <a:spLocks/>
          </p:cNvSpPr>
          <p:nvPr/>
        </p:nvSpPr>
        <p:spPr>
          <a:xfrm>
            <a:off x="6326776" y="3917943"/>
            <a:ext cx="3851444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</a:p>
          <a:p>
            <a:pPr>
              <a:lnSpc>
                <a:spcPct val="10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60C0763-EFD2-E93C-5F2B-69C1C33D720F}"/>
              </a:ext>
            </a:extLst>
          </p:cNvPr>
          <p:cNvSpPr txBox="1">
            <a:spLocks/>
          </p:cNvSpPr>
          <p:nvPr/>
        </p:nvSpPr>
        <p:spPr>
          <a:xfrm>
            <a:off x="9140330" y="3886220"/>
            <a:ext cx="3851444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Edition</a:t>
            </a:r>
          </a:p>
          <a:p>
            <a:pPr>
              <a:lnSpc>
                <a:spcPct val="10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Software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762DC65-368D-3480-FC16-EC52FEA97BE3}"/>
              </a:ext>
            </a:extLst>
          </p:cNvPr>
          <p:cNvSpPr txBox="1">
            <a:spLocks/>
          </p:cNvSpPr>
          <p:nvPr/>
        </p:nvSpPr>
        <p:spPr>
          <a:xfrm>
            <a:off x="9517772" y="4931251"/>
            <a:ext cx="2530306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BFS-CDSVM</a:t>
            </a:r>
          </a:p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Accuracy</a:t>
            </a:r>
          </a:p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Complexity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74B4B0E-776C-12C9-1A87-A2F736189273}"/>
              </a:ext>
            </a:extLst>
          </p:cNvPr>
          <p:cNvSpPr txBox="1">
            <a:spLocks/>
          </p:cNvSpPr>
          <p:nvPr/>
        </p:nvSpPr>
        <p:spPr>
          <a:xfrm>
            <a:off x="450606" y="4887432"/>
            <a:ext cx="2530306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Education</a:t>
            </a:r>
          </a:p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Research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26238747-FBD9-5105-7B1E-ED496849755B}"/>
              </a:ext>
            </a:extLst>
          </p:cNvPr>
          <p:cNvSpPr txBox="1">
            <a:spLocks/>
          </p:cNvSpPr>
          <p:nvPr/>
        </p:nvSpPr>
        <p:spPr>
          <a:xfrm>
            <a:off x="3310336" y="4943891"/>
            <a:ext cx="2530306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Education</a:t>
            </a:r>
          </a:p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Research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E81D422-E2A0-A149-9277-58F4288602BE}"/>
              </a:ext>
            </a:extLst>
          </p:cNvPr>
          <p:cNvSpPr txBox="1">
            <a:spLocks/>
          </p:cNvSpPr>
          <p:nvPr/>
        </p:nvSpPr>
        <p:spPr>
          <a:xfrm>
            <a:off x="6281391" y="4932540"/>
            <a:ext cx="2750170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Practicing Machine Learning algorithms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EC52BC-7C4B-C155-7BFE-BFDE06AADFDC}"/>
              </a:ext>
            </a:extLst>
          </p:cNvPr>
          <p:cNvSpPr/>
          <p:nvPr/>
        </p:nvSpPr>
        <p:spPr>
          <a:xfrm>
            <a:off x="2480310" y="894276"/>
            <a:ext cx="9567768" cy="5848918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6E2543-8FF4-D5EA-2BDE-3340BD850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19" y="1742652"/>
            <a:ext cx="531717" cy="5254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02BA37-91DC-918E-2248-1CFFDEFBA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157" y="1450902"/>
            <a:ext cx="531717" cy="5254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7BB6A2A-CA98-BA04-86BD-9F16F9144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865" y="1909209"/>
            <a:ext cx="427262" cy="4221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4AA2E68-98A4-6E0E-6600-9661D4157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378" y="1225231"/>
            <a:ext cx="920025" cy="6571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558C19D-54DF-4000-D1DE-F21D83C19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5010" y="1219562"/>
            <a:ext cx="984392" cy="651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87AE18-C167-63F5-9053-DB7C96A3D901}"/>
              </a:ext>
            </a:extLst>
          </p:cNvPr>
          <p:cNvSpPr txBox="1">
            <a:spLocks/>
          </p:cNvSpPr>
          <p:nvPr/>
        </p:nvSpPr>
        <p:spPr>
          <a:xfrm>
            <a:off x="6098174" y="2907947"/>
            <a:ext cx="4308643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Web-base UI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BCE8DA-CDCD-945B-993B-A4B2DEE40BB9}"/>
              </a:ext>
            </a:extLst>
          </p:cNvPr>
          <p:cNvSpPr txBox="1">
            <a:spLocks/>
          </p:cNvSpPr>
          <p:nvPr/>
        </p:nvSpPr>
        <p:spPr>
          <a:xfrm>
            <a:off x="9199479" y="2916217"/>
            <a:ext cx="2992522" cy="46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Web-base UI</a:t>
            </a:r>
          </a:p>
        </p:txBody>
      </p:sp>
    </p:spTree>
    <p:extLst>
      <p:ext uri="{BB962C8B-B14F-4D97-AF65-F5344CB8AC3E}">
        <p14:creationId xmlns:p14="http://schemas.microsoft.com/office/powerpoint/2010/main" val="124028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63301B-4C52-FCBE-434F-91FA82828941}"/>
              </a:ext>
            </a:extLst>
          </p:cNvPr>
          <p:cNvSpPr txBox="1">
            <a:spLocks/>
          </p:cNvSpPr>
          <p:nvPr/>
        </p:nvSpPr>
        <p:spPr>
          <a:xfrm>
            <a:off x="1288026" y="109526"/>
            <a:ext cx="9144000" cy="259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AI Technology</a:t>
            </a:r>
          </a:p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https://github.com/Brandonlee01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F0FD2A-722B-48F1-23C9-98FAF7A8C71F}"/>
              </a:ext>
            </a:extLst>
          </p:cNvPr>
          <p:cNvSpPr txBox="1">
            <a:spLocks/>
          </p:cNvSpPr>
          <p:nvPr/>
        </p:nvSpPr>
        <p:spPr>
          <a:xfrm>
            <a:off x="-58839" y="5531887"/>
            <a:ext cx="12192000" cy="991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b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Brandonlee01/Fetal-Health-Prediction: PhD Dissertation research project, SSIE, Binghamton university (github.com)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9748BE-4B27-ED68-0A14-43F07978842F}"/>
              </a:ext>
            </a:extLst>
          </p:cNvPr>
          <p:cNvSpPr txBox="1">
            <a:spLocks/>
          </p:cNvSpPr>
          <p:nvPr/>
        </p:nvSpPr>
        <p:spPr>
          <a:xfrm>
            <a:off x="605715" y="1448085"/>
            <a:ext cx="3055219" cy="738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BFS-CDSVM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7716A-279D-D460-23B3-D509784ECC62}"/>
              </a:ext>
            </a:extLst>
          </p:cNvPr>
          <p:cNvSpPr txBox="1">
            <a:spLocks/>
          </p:cNvSpPr>
          <p:nvPr/>
        </p:nvSpPr>
        <p:spPr>
          <a:xfrm>
            <a:off x="284873" y="2542272"/>
            <a:ext cx="6301172" cy="738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Pathologic state of  Unborn baby   health can be detected with 98.3 %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CA5146-1E06-5FCE-AEF0-89E94BF05B11}"/>
              </a:ext>
            </a:extLst>
          </p:cNvPr>
          <p:cNvSpPr txBox="1">
            <a:spLocks/>
          </p:cNvSpPr>
          <p:nvPr/>
        </p:nvSpPr>
        <p:spPr>
          <a:xfrm>
            <a:off x="284873" y="3665738"/>
            <a:ext cx="6301172" cy="738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technology for multiclass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A307F6-CEDC-4A88-A206-104F6141E61E}"/>
              </a:ext>
            </a:extLst>
          </p:cNvPr>
          <p:cNvSpPr txBox="1">
            <a:spLocks/>
          </p:cNvSpPr>
          <p:nvPr/>
        </p:nvSpPr>
        <p:spPr>
          <a:xfrm>
            <a:off x="605715" y="4671409"/>
            <a:ext cx="6157298" cy="738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applied to all scientific fields.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90AF6A-19BF-F3E5-9C86-6D6822FD9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013" y="1640519"/>
            <a:ext cx="5341491" cy="35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78A8FF-1210-8198-4BA6-AAEAC0B68A13}"/>
              </a:ext>
            </a:extLst>
          </p:cNvPr>
          <p:cNvSpPr txBox="1">
            <a:spLocks/>
          </p:cNvSpPr>
          <p:nvPr/>
        </p:nvSpPr>
        <p:spPr>
          <a:xfrm>
            <a:off x="3769895" y="2271761"/>
            <a:ext cx="8274622" cy="1157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6640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086ECB4-7797-0152-E42E-9302519EA055}"/>
              </a:ext>
            </a:extLst>
          </p:cNvPr>
          <p:cNvSpPr/>
          <p:nvPr/>
        </p:nvSpPr>
        <p:spPr>
          <a:xfrm>
            <a:off x="1200978" y="4307282"/>
            <a:ext cx="4420215" cy="158613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100A2E-D3E0-9EF5-67E5-EA02AEEF0DAB}"/>
              </a:ext>
            </a:extLst>
          </p:cNvPr>
          <p:cNvSpPr/>
          <p:nvPr/>
        </p:nvSpPr>
        <p:spPr>
          <a:xfrm>
            <a:off x="6096000" y="4373775"/>
            <a:ext cx="4420215" cy="158613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CC888C-0F78-7926-57C3-36139596BC80}"/>
              </a:ext>
            </a:extLst>
          </p:cNvPr>
          <p:cNvSpPr txBox="1">
            <a:spLocks/>
          </p:cNvSpPr>
          <p:nvPr/>
        </p:nvSpPr>
        <p:spPr>
          <a:xfrm>
            <a:off x="1819151" y="4713096"/>
            <a:ext cx="4757023" cy="774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748CCB-E849-E48F-D3DB-E7B5D6686E64}"/>
              </a:ext>
            </a:extLst>
          </p:cNvPr>
          <p:cNvSpPr txBox="1">
            <a:spLocks/>
          </p:cNvSpPr>
          <p:nvPr/>
        </p:nvSpPr>
        <p:spPr>
          <a:xfrm>
            <a:off x="6794307" y="4766124"/>
            <a:ext cx="3447302" cy="774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8C46903-604E-7556-BD93-6864570921F6}"/>
              </a:ext>
            </a:extLst>
          </p:cNvPr>
          <p:cNvSpPr/>
          <p:nvPr/>
        </p:nvSpPr>
        <p:spPr>
          <a:xfrm>
            <a:off x="3783193" y="688298"/>
            <a:ext cx="4039622" cy="396461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4122F0-08CA-8A08-37AF-5CFAD2088A02}"/>
              </a:ext>
            </a:extLst>
          </p:cNvPr>
          <p:cNvSpPr txBox="1">
            <a:spLocks/>
          </p:cNvSpPr>
          <p:nvPr/>
        </p:nvSpPr>
        <p:spPr>
          <a:xfrm rot="19565115">
            <a:off x="3880250" y="2038909"/>
            <a:ext cx="4540545" cy="973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sz="9600" b="1" dirty="0">
                <a:solidFill>
                  <a:srgbClr val="FFFF00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SlideAI </a:t>
            </a:r>
            <a:endParaRPr lang="en-US" sz="9600" dirty="0">
              <a:solidFill>
                <a:srgbClr val="FFFF00"/>
              </a:solidFill>
              <a:latin typeface="Berlin Sans FB Demi" panose="020E0802020502020306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F0933E-3438-8AEA-76A3-857C5C975135}"/>
              </a:ext>
            </a:extLst>
          </p:cNvPr>
          <p:cNvSpPr/>
          <p:nvPr/>
        </p:nvSpPr>
        <p:spPr>
          <a:xfrm rot="19469817">
            <a:off x="3967839" y="1147418"/>
            <a:ext cx="1629294" cy="3949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96C8FB-AB7C-5259-3FC3-2208B3DE9D2A}"/>
              </a:ext>
            </a:extLst>
          </p:cNvPr>
          <p:cNvSpPr txBox="1">
            <a:spLocks/>
          </p:cNvSpPr>
          <p:nvPr/>
        </p:nvSpPr>
        <p:spPr>
          <a:xfrm>
            <a:off x="4628970" y="3309129"/>
            <a:ext cx="4540545" cy="973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sz="4000" b="1" dirty="0">
                <a:solidFill>
                  <a:schemeClr val="bg1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Education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35595D-5FF8-9FBE-3AD8-7FAA4C161C7D}"/>
              </a:ext>
            </a:extLst>
          </p:cNvPr>
          <p:cNvSpPr txBox="1">
            <a:spLocks/>
          </p:cNvSpPr>
          <p:nvPr/>
        </p:nvSpPr>
        <p:spPr>
          <a:xfrm>
            <a:off x="2517458" y="5055093"/>
            <a:ext cx="4757023" cy="774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757DB2-6339-432B-F791-259B4359BD1B}"/>
              </a:ext>
            </a:extLst>
          </p:cNvPr>
          <p:cNvSpPr txBox="1">
            <a:spLocks/>
          </p:cNvSpPr>
          <p:nvPr/>
        </p:nvSpPr>
        <p:spPr>
          <a:xfrm>
            <a:off x="7492614" y="5130183"/>
            <a:ext cx="3652009" cy="774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88557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32623</TotalTime>
  <Words>1365</Words>
  <Application>Microsoft Office PowerPoint</Application>
  <PresentationFormat>Widescreen</PresentationFormat>
  <Paragraphs>397</Paragraphs>
  <Slides>38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 Unicode MS</vt:lpstr>
      <vt:lpstr>Arial</vt:lpstr>
      <vt:lpstr>Berlin Sans FB Demi</vt:lpstr>
      <vt:lpstr>Calibri</vt:lpstr>
      <vt:lpstr>Calibri Light</vt:lpstr>
      <vt:lpstr>Office Theme</vt:lpstr>
      <vt:lpstr> Business Plan for AI Education &amp; Research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1210  Introduction Computing for Engineers and Scientists</dc:title>
  <dc:creator>Jinpyo Lee</dc:creator>
  <cp:lastModifiedBy>Jinpyo Lee</cp:lastModifiedBy>
  <cp:revision>2942</cp:revision>
  <cp:lastPrinted>2022-08-13T17:17:11Z</cp:lastPrinted>
  <dcterms:created xsi:type="dcterms:W3CDTF">2021-01-14T02:51:04Z</dcterms:created>
  <dcterms:modified xsi:type="dcterms:W3CDTF">2023-02-23T00:29:49Z</dcterms:modified>
</cp:coreProperties>
</file>